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65" r:id="rId15"/>
    <p:sldId id="272" r:id="rId16"/>
  </p:sldIdLst>
  <p:sldSz cx="14630400" cy="8229600"/>
  <p:notesSz cx="8229600" cy="14630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" panose="020B0604020202020204" charset="0"/>
      <p:regular r:id="rId22"/>
    </p:embeddedFont>
    <p:embeddedFont>
      <p:font typeface="Manrope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-474" y="-1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9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49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gif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10" Type="http://schemas.openxmlformats.org/officeDocument/2006/relationships/image" Target="../media/image3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624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DevOps: культура, процессы и инструменты современной разработки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9413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Выполнил: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Рыбаков А. Д.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03491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Группа: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ИС40-1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557569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ГАПОУ СО ТМК</a:t>
            </a:r>
            <a:r>
              <a:rPr lang="en-US" sz="1550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| </a:t>
            </a:r>
            <a:r>
              <a:rPr lang="en-US" sz="1550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2025</a:t>
            </a:r>
            <a:endParaRPr lang="en-US" sz="15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E747E0-A57C-4E63-B426-494C262C7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018"/>
            <a:ext cx="82689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Git и системы контроля версий</a:t>
            </a:r>
            <a:endParaRPr lang="en-US" sz="4000" dirty="0"/>
          </a:p>
        </p:txBody>
      </p:sp>
      <p:sp>
        <p:nvSpPr>
          <p:cNvPr id="9" name="Shape 7"/>
          <p:cNvSpPr/>
          <p:nvPr/>
        </p:nvSpPr>
        <p:spPr>
          <a:xfrm>
            <a:off x="873761" y="1605280"/>
            <a:ext cx="8554720" cy="5821680"/>
          </a:xfrm>
          <a:prstGeom prst="roundRect">
            <a:avLst>
              <a:gd name="adj" fmla="val 6430"/>
            </a:avLst>
          </a:prstGeom>
          <a:solidFill>
            <a:srgbClr val="FFC4B3"/>
          </a:solidFill>
          <a:ln/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6FAC26-A127-410B-B5EE-C689768C1C09}"/>
              </a:ext>
            </a:extLst>
          </p:cNvPr>
          <p:cNvSpPr txBox="1"/>
          <p:nvPr/>
        </p:nvSpPr>
        <p:spPr>
          <a:xfrm>
            <a:off x="1412241" y="2125695"/>
            <a:ext cx="7040880" cy="229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Git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является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фундаментом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современной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командной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разработки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позволяя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разработчикам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эффективно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работать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над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одним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проектом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Платформы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GitHub и GitLab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предоставляют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мощные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инструменты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для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совместной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работы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с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кодом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управления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версиями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и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координации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dirty="0" err="1">
                <a:latin typeface="Manrope" pitchFamily="34" charset="0"/>
                <a:ea typeface="Manrope" pitchFamily="34" charset="-122"/>
                <a:cs typeface="Manrope" pitchFamily="34" charset="-120"/>
              </a:rPr>
              <a:t>команды</a:t>
            </a:r>
            <a:r>
              <a:rPr lang="en-US" sz="18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dirty="0"/>
          </a:p>
        </p:txBody>
      </p:sp>
      <p:pic>
        <p:nvPicPr>
          <p:cNvPr id="1026" name="Picture 2" descr="GitHub откажется от аутентификации по логину и паролю">
            <a:extLst>
              <a:ext uri="{FF2B5EF4-FFF2-40B4-BE49-F238E27FC236}">
                <a16:creationId xmlns:a16="http://schemas.microsoft.com/office/drawing/2014/main" xmlns="" id="{E47EF1A0-8640-4589-90CC-12023A93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39" y="1668145"/>
            <a:ext cx="38100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tLab SVG and transparent PNG icons | TechIcons">
            <a:extLst>
              <a:ext uri="{FF2B5EF4-FFF2-40B4-BE49-F238E27FC236}">
                <a16:creationId xmlns:a16="http://schemas.microsoft.com/office/drawing/2014/main" xmlns="" id="{D19ED2E9-8D2F-41E5-854F-77F9170F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76" y="51355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9159BD0-11E7-4B73-B76D-F7C7943A4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  <p:pic>
        <p:nvPicPr>
          <p:cNvPr id="3" name="Picture 2" descr="a logo for a company called git is shown">
            <a:extLst>
              <a:ext uri="{FF2B5EF4-FFF2-40B4-BE49-F238E27FC236}">
                <a16:creationId xmlns:a16="http://schemas.microsoft.com/office/drawing/2014/main" xmlns="" id="{ABC4240A-7A9B-4BB2-8BED-A62EF688B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438" y="338295"/>
            <a:ext cx="24384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53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109" y="535900"/>
            <a:ext cx="6349960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Docker и контейнеризация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2109" y="1631990"/>
            <a:ext cx="2923223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Что такое Docker?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682109" y="2192060"/>
            <a:ext cx="6395442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Docker — это платформа для разработки, доставки и запуска приложений в контейнерах. Контейнер включает все необходимое для работы приложения: код, библиотеки и зависимости.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69" y="1656397"/>
            <a:ext cx="6395442" cy="2228731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82109" y="4323517"/>
            <a:ext cx="6535698" cy="1137999"/>
          </a:xfrm>
          <a:prstGeom prst="roundRect">
            <a:avLst>
              <a:gd name="adj" fmla="val 15413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84515" y="4525923"/>
            <a:ext cx="2436019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Контейнеры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884515" y="4947285"/>
            <a:ext cx="6130885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Легковесные, запускаются за секунды, делят ядро ОС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412593" y="4323517"/>
            <a:ext cx="6535698" cy="1137999"/>
          </a:xfrm>
          <a:prstGeom prst="roundRect">
            <a:avLst>
              <a:gd name="adj" fmla="val 15413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14999" y="4525923"/>
            <a:ext cx="2641997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Виртуальные машины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614999" y="4947285"/>
            <a:ext cx="6130885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Тяжеловесные, долгий запуск, каждая со своей ОС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82109" y="5753814"/>
            <a:ext cx="4751189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Преимущества контейнеризации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682109" y="6411397"/>
            <a:ext cx="13266182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Изоляция приложений и их зависимостей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682109" y="6791325"/>
            <a:ext cx="13266182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Быстрое развертывание на любой платформе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2109" y="7171253"/>
            <a:ext cx="13266182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Эффективное использование ресурсов сервера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82109" y="7551182"/>
            <a:ext cx="13266182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Простота масштабирования и обновления</a:t>
            </a:r>
            <a:endParaRPr lang="en-US" sz="15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5B1230F-4226-408F-9FDA-488E36E20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6760" y="901343"/>
            <a:ext cx="6862882" cy="666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Kubernetes и оркестрация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46760" y="1888252"/>
            <a:ext cx="213360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46760" y="2220436"/>
            <a:ext cx="4236720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746760" y="2388076"/>
            <a:ext cx="4080034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Автоматизация развертывания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46760" y="2849443"/>
            <a:ext cx="4236720" cy="1024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Kubernetes автоматически разворачивает контейнеры на доступных узлах кластера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5196840" y="1888252"/>
            <a:ext cx="213360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6840" y="2220436"/>
            <a:ext cx="4236720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5196840" y="2388076"/>
            <a:ext cx="4144208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Масштабирование приложений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196840" y="2849443"/>
            <a:ext cx="4236720" cy="1024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Система автоматически увеличивает или уменьшает количество контейнеров при изменении нагрузки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9646920" y="1888252"/>
            <a:ext cx="213360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9646920" y="2220436"/>
            <a:ext cx="4236720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9646920" y="2388076"/>
            <a:ext cx="3513892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Управление контейнерами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646920" y="2849443"/>
            <a:ext cx="423672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Мониторинг здоровья, автоматический перезапуск и балансировка нагрузки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46760" y="4273550"/>
            <a:ext cx="1313688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Kubernetes стал стандартом оркестрации для крупных распределенных систем, обеспечивая надежность и отказоустойчивость приложений.</a:t>
            </a:r>
            <a:endParaRPr lang="en-US" sz="165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27EFDB5-DD85-4E2F-AAA5-491BC23B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465" y="528399"/>
            <a:ext cx="6449854" cy="600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и логирование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72465" y="1608892"/>
            <a:ext cx="3775829" cy="360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Зачем нужен мониторинг?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672465" y="2161223"/>
            <a:ext cx="5033010" cy="122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Мониторинг позволяет отслеживать состояние системы в режиме реального времени, выявлять проблемы до их критического влияния и быстро реагировать на инциденты.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" y="3606998"/>
            <a:ext cx="5033010" cy="314872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205776" y="1623417"/>
            <a:ext cx="432078" cy="499348"/>
          </a:xfrm>
          <a:prstGeom prst="roundRect">
            <a:avLst>
              <a:gd name="adj" fmla="val 12698"/>
            </a:avLst>
          </a:prstGeom>
          <a:solidFill>
            <a:srgbClr val="DFDFE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740" y="1772245"/>
            <a:ext cx="240149" cy="19204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81725" y="2353389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Prometheus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6181725" y="2845594"/>
            <a:ext cx="7783830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Система мониторинга с мощным языком запросов для сбора метрик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6205776" y="3527703"/>
            <a:ext cx="432078" cy="499348"/>
          </a:xfrm>
          <a:prstGeom prst="roundRect">
            <a:avLst>
              <a:gd name="adj" fmla="val 12698"/>
            </a:avLst>
          </a:prstGeom>
          <a:solidFill>
            <a:srgbClr val="DFDFE0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740" y="3676531"/>
            <a:ext cx="240149" cy="19204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81725" y="4257675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Grafana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6181725" y="4749879"/>
            <a:ext cx="7783830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Визуализация данных через интерактивные дашборды и графики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205776" y="5431988"/>
            <a:ext cx="432078" cy="499348"/>
          </a:xfrm>
          <a:prstGeom prst="roundRect">
            <a:avLst>
              <a:gd name="adj" fmla="val 12698"/>
            </a:avLst>
          </a:prstGeom>
          <a:solidFill>
            <a:srgbClr val="DFDFE0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740" y="5580817"/>
            <a:ext cx="240149" cy="19204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181725" y="6161961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Alerting</a:t>
            </a:r>
            <a:endParaRPr lang="en-US" sz="1850" dirty="0"/>
          </a:p>
        </p:txBody>
      </p:sp>
      <p:sp>
        <p:nvSpPr>
          <p:cNvPr id="17" name="Text 11"/>
          <p:cNvSpPr/>
          <p:nvPr/>
        </p:nvSpPr>
        <p:spPr>
          <a:xfrm>
            <a:off x="6181725" y="6654165"/>
            <a:ext cx="7783830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Оповещения о критических событиях и аномалиях в системе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672465" y="7393781"/>
            <a:ext cx="13285470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Реакция на ошибки в реальном времени минимизирует простои и обеспечивает стабильность сервисов.</a:t>
            </a:r>
            <a:endParaRPr lang="en-US" sz="15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E65FE21-412B-43FD-9755-334AF8984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565" y="488633"/>
            <a:ext cx="10908387" cy="555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Преимущества DevOps и будущее автоматизации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10565" y="1487805"/>
            <a:ext cx="5933123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Ключевые преимущества внедрения DevOps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10565" y="2020610"/>
            <a:ext cx="399693" cy="399693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287899" y="2081570"/>
            <a:ext cx="286285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Быстрые и частые релизы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287899" y="2536746"/>
            <a:ext cx="7174825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Организации с зрелыми DevOps-практиками выпускают обновления в 200 раз чаще конкурентов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710565" y="3460433"/>
            <a:ext cx="399693" cy="399693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287899" y="3521393"/>
            <a:ext cx="2735580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Повышение качества ПО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287899" y="3976568"/>
            <a:ext cx="7174825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Автоматизированное тестирование и непрерывная интеграция выявляют ошибки на ранних этапах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710565" y="4900255"/>
            <a:ext cx="399693" cy="399693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287899" y="4961215"/>
            <a:ext cx="3139083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Снижение количества сбоев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1287899" y="5416391"/>
            <a:ext cx="7174825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Время восстановления после инцидентов сокращается в 24 раза благодаря быстрой диагностике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710565" y="6340078"/>
            <a:ext cx="399693" cy="399693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287899" y="6401038"/>
            <a:ext cx="3404116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Экономия времени и ресурсов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287899" y="6856214"/>
            <a:ext cx="7174825" cy="568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Автоматизация рутинных задач освобождает специалистов для решения более важных задач</a:t>
            </a:r>
            <a:endParaRPr lang="en-US" sz="135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058" y="1509951"/>
            <a:ext cx="3236952" cy="2756416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8903732" y="4466153"/>
            <a:ext cx="5023604" cy="3075027"/>
          </a:xfrm>
          <a:prstGeom prst="roundRect">
            <a:avLst>
              <a:gd name="adj" fmla="val 5199"/>
            </a:avLst>
          </a:prstGeom>
          <a:solidFill>
            <a:srgbClr val="FFC4B3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373" y="4707255"/>
            <a:ext cx="277535" cy="222052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9536549" y="4688205"/>
            <a:ext cx="27524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DevOps сегодня и завтра</a:t>
            </a:r>
            <a:endParaRPr lang="en-US" sz="1700" dirty="0"/>
          </a:p>
        </p:txBody>
      </p:sp>
      <p:sp>
        <p:nvSpPr>
          <p:cNvPr id="20" name="Text 16"/>
          <p:cNvSpPr/>
          <p:nvPr/>
        </p:nvSpPr>
        <p:spPr>
          <a:xfrm>
            <a:off x="9536549" y="5143381"/>
            <a:ext cx="4213146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 стал </a:t>
            </a:r>
            <a:r>
              <a:rPr lang="en-US" sz="135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стандартом современной разработки</a:t>
            </a: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ПО. Спрос на DevOps-инженеров растет на 25% ежегодно.</a:t>
            </a:r>
            <a:endParaRPr lang="en-US" sz="1350" dirty="0"/>
          </a:p>
        </p:txBody>
      </p:sp>
      <p:sp>
        <p:nvSpPr>
          <p:cNvPr id="21" name="Text 17"/>
          <p:cNvSpPr/>
          <p:nvPr/>
        </p:nvSpPr>
        <p:spPr>
          <a:xfrm>
            <a:off x="9536549" y="6155769"/>
            <a:ext cx="4213146" cy="1136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Будущее DevOps связано с внедрением AI/ML для предиктивной аналитики, еще большей автоматизацией и развитием практик GitOps и Platform Engineering.</a:t>
            </a:r>
            <a:endParaRPr lang="en-US" sz="135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947A64A-640F-4253-A3B9-8697C18E2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343" y="-77583"/>
            <a:ext cx="5486400" cy="82318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208" y="557927"/>
            <a:ext cx="5832991" cy="634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Выводы и перспективы</a:t>
            </a:r>
            <a:endParaRPr lang="en-US" sz="3950" dirty="0"/>
          </a:p>
        </p:txBody>
      </p:sp>
      <p:sp>
        <p:nvSpPr>
          <p:cNvPr id="6" name="Shape 2"/>
          <p:cNvSpPr/>
          <p:nvPr/>
        </p:nvSpPr>
        <p:spPr>
          <a:xfrm>
            <a:off x="710208" y="1496378"/>
            <a:ext cx="3760351" cy="2644973"/>
          </a:xfrm>
          <a:prstGeom prst="roundRect">
            <a:avLst>
              <a:gd name="adj" fmla="val 69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920710" y="1706880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FF7047"/>
          </a:solidFill>
          <a:ln/>
        </p:spPr>
      </p:sp>
      <p:sp>
        <p:nvSpPr>
          <p:cNvPr id="8" name="Text 4"/>
          <p:cNvSpPr/>
          <p:nvPr/>
        </p:nvSpPr>
        <p:spPr>
          <a:xfrm>
            <a:off x="920710" y="2518529"/>
            <a:ext cx="254603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Стандарт индустрии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20710" y="2957155"/>
            <a:ext cx="3339346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 стал стандартом современной разработки в компаниях любого масштаба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4673441" y="1496378"/>
            <a:ext cx="3760351" cy="2644973"/>
          </a:xfrm>
          <a:prstGeom prst="roundRect">
            <a:avLst>
              <a:gd name="adj" fmla="val 69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83944" y="1706880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FF7047"/>
          </a:solidFill>
          <a:ln/>
        </p:spPr>
      </p:sp>
      <p:sp>
        <p:nvSpPr>
          <p:cNvPr id="12" name="Text 8"/>
          <p:cNvSpPr/>
          <p:nvPr/>
        </p:nvSpPr>
        <p:spPr>
          <a:xfrm>
            <a:off x="4883944" y="2518529"/>
            <a:ext cx="2536508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Востребованность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4883944" y="2957155"/>
            <a:ext cx="3339346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Специалисты DevOps — одни из самых востребованных на рынке IT-профессий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10208" y="4344233"/>
            <a:ext cx="7723584" cy="1995845"/>
          </a:xfrm>
          <a:prstGeom prst="roundRect">
            <a:avLst>
              <a:gd name="adj" fmla="val 915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20710" y="4554736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FF7047"/>
          </a:solidFill>
          <a:ln/>
        </p:spPr>
      </p:sp>
      <p:sp>
        <p:nvSpPr>
          <p:cNvPr id="16" name="Text 12"/>
          <p:cNvSpPr/>
          <p:nvPr/>
        </p:nvSpPr>
        <p:spPr>
          <a:xfrm>
            <a:off x="920710" y="5366385"/>
            <a:ext cx="3042642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Будущее автоматизации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920710" y="5805011"/>
            <a:ext cx="7302579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Развитие AI/ML и serverless расширяет возможности DevOps-практик</a:t>
            </a:r>
            <a:endParaRPr lang="en-US" sz="1550" dirty="0"/>
          </a:p>
        </p:txBody>
      </p:sp>
      <p:sp>
        <p:nvSpPr>
          <p:cNvPr id="18" name="Text 14"/>
          <p:cNvSpPr/>
          <p:nvPr/>
        </p:nvSpPr>
        <p:spPr>
          <a:xfrm>
            <a:off x="1014532" y="6796564"/>
            <a:ext cx="7419261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Начните изучать DevOps сегодня — это инвестиция в востребованную карьеру завтрашнего дня</a:t>
            </a:r>
            <a:endParaRPr lang="en-US" sz="1550" dirty="0"/>
          </a:p>
        </p:txBody>
      </p:sp>
      <p:sp>
        <p:nvSpPr>
          <p:cNvPr id="19" name="Shape 15"/>
          <p:cNvSpPr/>
          <p:nvPr/>
        </p:nvSpPr>
        <p:spPr>
          <a:xfrm>
            <a:off x="710208" y="6568321"/>
            <a:ext cx="22860" cy="1105614"/>
          </a:xfrm>
          <a:prstGeom prst="rect">
            <a:avLst/>
          </a:prstGeom>
          <a:solidFill>
            <a:srgbClr val="FF7047"/>
          </a:solidFill>
          <a:ln/>
        </p:spPr>
      </p:sp>
      <p:pic>
        <p:nvPicPr>
          <p:cNvPr id="2054" name="Picture 6" descr="Девопс – Бесплатные иконки: ui">
            <a:extLst>
              <a:ext uri="{FF2B5EF4-FFF2-40B4-BE49-F238E27FC236}">
                <a16:creationId xmlns:a16="http://schemas.microsoft.com/office/drawing/2014/main" xmlns="" id="{6180BEBB-6A6F-422D-B2B3-39C18E9A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3" y="1598817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F56D859-BBCA-4ED3-9D57-A259C4D9B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350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Что такое DevOps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89835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 — это методология разработки программного обеспечения, которая объединяет процессы разработки (Development) и эксплуатации (Operations) в единый непрерывный цикл.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938588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Основная цель DevOps — обеспечить быструю и стабильную доставку высококачественного программного обеспечения через автоматизацию процессов, улучшение коммуникации между командами и внедрение культуры совместной ответственности.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704880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 не просто набор инструментов — это </a:t>
            </a:r>
            <a:r>
              <a:rPr lang="en-US" sz="155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философия совместной работы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которая трансформирует весь жизненный цикл разработки ПО.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534483"/>
            <a:ext cx="6275546" cy="3229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DE2909-25A3-44F0-93FC-5CED74ABB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3916"/>
            <a:ext cx="63129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Почему появился DevOps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20829"/>
            <a:ext cx="4215289" cy="2746415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0268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Долгие релизы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456027"/>
            <a:ext cx="380333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 классической модели разработки выпуск новой версии продукта мог занимать месяцы. Отделы работали изолированно, что замедляло процесс внедрения изменений и исправления ошибок.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820829"/>
            <a:ext cx="4215408" cy="2746415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FFA6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3026807"/>
            <a:ext cx="36859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Конфликты между командами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456027"/>
            <a:ext cx="380345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Разработчики стремились быстро выпускать новые функции, а операционные команды приоритизировали стабильность системы. Это создавало напряжение и задержки в процессе доставки ПО.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820829"/>
            <a:ext cx="4215289" cy="2746415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FFCE4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3026807"/>
            <a:ext cx="32935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Отсутствие автоматизации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3456027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Ручное тестирование, развертывание и мониторинг требовали значительных ресурсов и времени. Человеческий фактор приводил к ошибкам и несогласованности процессов.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79048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 возник как ответ на эти вызовы, предлагая культуру сотрудничества и автоматизации, которая позволяет командам работать эффективнее и доставлять ценность пользователям быстрее.</a:t>
            </a:r>
            <a:endParaRPr lang="en-US" sz="15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088A877-DE8B-40F2-ACB1-54DD87FA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AF193C-A6A8-489E-94A6-8CA3AF279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383" y="302377"/>
            <a:ext cx="2291121" cy="22911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030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940" y="241935"/>
            <a:ext cx="3784521" cy="19364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74502" y="2952750"/>
            <a:ext cx="7951113" cy="605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Традиционная модель vs DevOps</a:t>
            </a:r>
            <a:endParaRPr lang="en-US" sz="3800" dirty="0"/>
          </a:p>
        </p:txBody>
      </p:sp>
      <p:sp>
        <p:nvSpPr>
          <p:cNvPr id="5" name="Text 1"/>
          <p:cNvSpPr/>
          <p:nvPr/>
        </p:nvSpPr>
        <p:spPr>
          <a:xfrm>
            <a:off x="774502" y="4041815"/>
            <a:ext cx="46512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Классический подход (Waterfall)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774502" y="459831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Последовательные этапы разработки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774502" y="4975741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Длительные циклы релизов (месяцы)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774502" y="5353169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Изолированные команды разработки и эксплуатации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74502" y="5730597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Ручное тестирование и развертывание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774502" y="6108025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Медленная реакция на изменения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774502" y="648545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Ответственность разделена по департаментам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7559040" y="4041815"/>
            <a:ext cx="29044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DevOps-подход</a:t>
            </a:r>
            <a:endParaRPr lang="en-US" sz="2250" dirty="0"/>
          </a:p>
        </p:txBody>
      </p:sp>
      <p:sp>
        <p:nvSpPr>
          <p:cNvPr id="13" name="Text 9"/>
          <p:cNvSpPr/>
          <p:nvPr/>
        </p:nvSpPr>
        <p:spPr>
          <a:xfrm>
            <a:off x="7559040" y="459831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Непрерывная итеративная разработка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7559040" y="4975741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Частые релизы (дни или недели)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7559040" y="5353169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Кросс-функциональные команды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7559040" y="5730597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Автоматизация процессов CI/CD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7559040" y="6108025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Быстрая адаптация к требованиям</a:t>
            </a:r>
            <a:endParaRPr lang="en-US" sz="1500" dirty="0"/>
          </a:p>
        </p:txBody>
      </p:sp>
      <p:sp>
        <p:nvSpPr>
          <p:cNvPr id="18" name="Text 14"/>
          <p:cNvSpPr/>
          <p:nvPr/>
        </p:nvSpPr>
        <p:spPr>
          <a:xfrm>
            <a:off x="7559040" y="648545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Общая ответственность за продукт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774502" y="7080647"/>
            <a:ext cx="13081397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DevOps-подход обеспечивает </a:t>
            </a:r>
            <a:r>
              <a:rPr lang="en-US" sz="150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 10 раз более частые развертывания</a:t>
            </a: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и значительно снижает время восстановления после сбоев по сравнению с традиционными методологиями.</a:t>
            </a:r>
            <a:endParaRPr lang="en-US" sz="15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B949C10-092D-4419-9775-D5B0714F5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3465"/>
            <a:ext cx="70469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Основные принципы DevOps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24462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Автоматизация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75478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Автоматизация повторяющихся задач: сборки, тестирования, развертывания и мониторинга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7864" y="2897088"/>
            <a:ext cx="296942" cy="2969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446258"/>
            <a:ext cx="31244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Непрерывная интеграция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2875478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Регулярное объединение изменений кода с автоматической проверкой качества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73738" y="3285589"/>
            <a:ext cx="296942" cy="2969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4877514"/>
            <a:ext cx="28455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Непрерывная доставка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306735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Готовность к развертыванию в любой момент времени через автоматизированные пайплайны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85237" y="5511463"/>
            <a:ext cx="296942" cy="2969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089184" y="5036344"/>
            <a:ext cx="36458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и обратная связь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465564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Постоянное отслеживание метрик и быстрое реагирование на проблемы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859363" y="5122962"/>
            <a:ext cx="296942" cy="296942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8585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Эти четыре принципа образуют замкнутый цикл непрерывного совершенствования, который является фундаментом DevOps-культуры.</a:t>
            </a:r>
            <a:endParaRPr lang="en-US" sz="15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6B9E818-FFB9-4E70-BD64-00E04371F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3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3302" y="483513"/>
            <a:ext cx="4396026" cy="549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Культура DevOps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703302" y="1296710"/>
            <a:ext cx="7737396" cy="1621393"/>
          </a:xfrm>
          <a:prstGeom prst="roundRect">
            <a:avLst>
              <a:gd name="adj" fmla="val 676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80442" y="1296710"/>
            <a:ext cx="91440" cy="1621393"/>
          </a:xfrm>
          <a:prstGeom prst="roundRect">
            <a:avLst>
              <a:gd name="adj" fmla="val 173072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970478" y="1495306"/>
            <a:ext cx="3630930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Общая ответственность команды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70478" y="1875473"/>
            <a:ext cx="7271623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 DevOps нет разделения на "мы написали код" и "вы его эксплуатируйте". Команда несет совместную ответственность за продукт на всех этапах — от разработки до production.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03302" y="3093839"/>
            <a:ext cx="7737396" cy="1621393"/>
          </a:xfrm>
          <a:prstGeom prst="roundRect">
            <a:avLst>
              <a:gd name="adj" fmla="val 676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0442" y="3093839"/>
            <a:ext cx="91440" cy="1621393"/>
          </a:xfrm>
          <a:prstGeom prst="roundRect">
            <a:avLst>
              <a:gd name="adj" fmla="val 173072"/>
            </a:avLst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970478" y="3292435"/>
            <a:ext cx="278237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Культура сотрудничества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970478" y="3672602"/>
            <a:ext cx="7271623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Разработчики, тестировщики и операционные специалисты работают вместе, обмениваются знаниями и помогают друг другу. Это устраняет барьеры между отделами и ускоряет принятие решений.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703302" y="4890968"/>
            <a:ext cx="7737396" cy="1340048"/>
          </a:xfrm>
          <a:prstGeom prst="roundRect">
            <a:avLst>
              <a:gd name="adj" fmla="val 818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80442" y="4890968"/>
            <a:ext cx="91440" cy="1340048"/>
          </a:xfrm>
          <a:prstGeom prst="roundRect">
            <a:avLst>
              <a:gd name="adj" fmla="val 173072"/>
            </a:avLst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970478" y="5089565"/>
            <a:ext cx="275986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Прозрачность процессов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970478" y="5469731"/>
            <a:ext cx="7271623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Все члены команды имеют доступ к метрикам, логам и статусу проектов. Открытая коммуникация позволяет быстро выявлять проблемы и находить решения.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703302" y="6406753"/>
            <a:ext cx="7737396" cy="1340048"/>
          </a:xfrm>
          <a:prstGeom prst="roundRect">
            <a:avLst>
              <a:gd name="adj" fmla="val 818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80442" y="6406753"/>
            <a:ext cx="91440" cy="1340048"/>
          </a:xfrm>
          <a:prstGeom prst="roundRect">
            <a:avLst>
              <a:gd name="adj" fmla="val 173072"/>
            </a:avLst>
          </a:prstGeom>
          <a:solidFill>
            <a:srgbClr val="FF7047"/>
          </a:solidFill>
          <a:ln/>
        </p:spPr>
      </p:sp>
      <p:sp>
        <p:nvSpPr>
          <p:cNvPr id="18" name="Text 15"/>
          <p:cNvSpPr/>
          <p:nvPr/>
        </p:nvSpPr>
        <p:spPr>
          <a:xfrm>
            <a:off x="970478" y="6605349"/>
            <a:ext cx="328648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Быстрое исправление ошибок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970478" y="6985516"/>
            <a:ext cx="7271623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DevOps-культура поощряет эксперименты и признает, что ошибки неизбежны. Важно не избегать ошибок, а научиться быстро их обнаруживать и исправлять.</a:t>
            </a:r>
            <a:endParaRPr lang="en-US" sz="13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018"/>
            <a:ext cx="59003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CI/CD — основа DevOps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30110"/>
            <a:ext cx="379452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704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Integration (CI)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400538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Непрерывная интеграция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это практика, при которой разработчики регулярно объединяют свои изменения в общую ветку кода. Каждое изменение автоматически проверяется через сборку и тестирование.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49291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CI помогает обнаруживать и устранять ошибки на ранних стадиях, когда их исправление обходится дешевле.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682728"/>
            <a:ext cx="53515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A64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Delivery/Deployment (CD)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93790" y="5253157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Непрерывная доставка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расширяет CI, автоматизируя развертывание приложения в тестовые и production-среды.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384369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Continuous Delivery требует ручного подтверждения для production, а Continuous Deployment полностью автоматизирует этот процесс.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6888480" y="1854994"/>
            <a:ext cx="6955631" cy="2777966"/>
          </a:xfrm>
          <a:prstGeom prst="roundRect">
            <a:avLst>
              <a:gd name="adj" fmla="val 6430"/>
            </a:avLst>
          </a:prstGeom>
          <a:solidFill>
            <a:srgbClr val="FFC4B3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838" y="2157889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33203" y="2102882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Зачем нужен CI/CD?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33203" y="2599015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Сокращение времени выхода на рынок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33203" y="2985968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Повышение качества кода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533203" y="3372922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Снижение рисков при релизах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33203" y="3759875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Быстрая обратная связь для разработчиков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533203" y="4146828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Автоматизация рутинных задач</a:t>
            </a:r>
            <a:endParaRPr lang="en-US" sz="155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8C5D031-77F1-4563-9CC6-590221E1C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0" y="2594015"/>
            <a:ext cx="5034082" cy="304145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09943" y="621149"/>
            <a:ext cx="5647730" cy="565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Пример CI/CD пайплайна</a:t>
            </a:r>
            <a:endParaRPr lang="en-US" sz="35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943" y="1457563"/>
            <a:ext cx="904399" cy="1331357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295198" y="1638419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Разработка кода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295198" y="2029420"/>
            <a:ext cx="661166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Разработчик пишет код и отправляет изменения в систему контроля версий (Git)</a:t>
            </a:r>
            <a:endParaRPr lang="en-US" sz="14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943" y="2788920"/>
            <a:ext cx="904399" cy="108525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295198" y="2969776"/>
            <a:ext cx="3435072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Автоматическое тестирование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7295198" y="3360777"/>
            <a:ext cx="6611660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Запускаются unit-тесты, интеграционные тесты и проверка качества кода</a:t>
            </a:r>
            <a:endParaRPr lang="en-US" sz="1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943" y="3874175"/>
            <a:ext cx="904399" cy="133135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295198" y="4055031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Сборка приложения</a:t>
            </a:r>
            <a:endParaRPr lang="en-US" sz="1750" dirty="0"/>
          </a:p>
        </p:txBody>
      </p:sp>
      <p:sp>
        <p:nvSpPr>
          <p:cNvPr id="13" name="Text 6"/>
          <p:cNvSpPr/>
          <p:nvPr/>
        </p:nvSpPr>
        <p:spPr>
          <a:xfrm>
            <a:off x="7295198" y="4446032"/>
            <a:ext cx="661166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Создается исполняемый артефакт или Docker-образ готовый к развертыванию</a:t>
            </a:r>
            <a:endParaRPr lang="en-US" sz="14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943" y="5205532"/>
            <a:ext cx="904399" cy="133135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295198" y="5386388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Деплой на сервер</a:t>
            </a:r>
            <a:endParaRPr lang="en-US" sz="1750" dirty="0"/>
          </a:p>
        </p:txBody>
      </p:sp>
      <p:sp>
        <p:nvSpPr>
          <p:cNvPr id="16" name="Text 8"/>
          <p:cNvSpPr/>
          <p:nvPr/>
        </p:nvSpPr>
        <p:spPr>
          <a:xfrm>
            <a:off x="7295198" y="5777389"/>
            <a:ext cx="661166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Приложение автоматически развертывается в тестовую или production-среду</a:t>
            </a:r>
            <a:endParaRPr lang="en-US" sz="1400" dirty="0"/>
          </a:p>
        </p:txBody>
      </p:sp>
      <p:sp>
        <p:nvSpPr>
          <p:cNvPr id="17" name="Text 9"/>
          <p:cNvSpPr/>
          <p:nvPr/>
        </p:nvSpPr>
        <p:spPr>
          <a:xfrm>
            <a:off x="6209943" y="6740366"/>
            <a:ext cx="7696914" cy="867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Современный CI/CD пайплайн выполняется полностью автоматически: от коммита кода до развертывания на production. Весь процесс может занимать </a:t>
            </a:r>
            <a:r>
              <a:rPr lang="en-US" sz="140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от нескольких минут до часа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вместо недель ручной работы.</a:t>
            </a:r>
            <a:endParaRPr lang="en-US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D5A018F-2D9E-4E32-8726-37F720DFF0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902" y="642818"/>
            <a:ext cx="7894439" cy="577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Инструменты DevOps: экосистема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8902" y="1589484"/>
            <a:ext cx="461843" cy="4618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8902" y="2282190"/>
            <a:ext cx="3010138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Системы контроля версий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38902" y="2681764"/>
            <a:ext cx="6460808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Git, GitHub, GitLab, Bitbucket — управление исходным кодом и совместная работа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30572" y="1589484"/>
            <a:ext cx="461843" cy="4618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0572" y="2282190"/>
            <a:ext cx="2309336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Инструменты CI/CD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430572" y="2681764"/>
            <a:ext cx="6460927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Jenkins, GitLab CI, GitHub Actions, CircleCI — автоматизация сборки и развертывания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8902" y="3642479"/>
            <a:ext cx="461843" cy="46184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8902" y="4335185"/>
            <a:ext cx="2309336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Контейнеризация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738902" y="4734758"/>
            <a:ext cx="6460808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Docker, Podman — упаковка приложений с зависимостями для портативности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30572" y="3642479"/>
            <a:ext cx="461843" cy="46184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0572" y="4335185"/>
            <a:ext cx="2309336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Оркестрация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7430572" y="4734758"/>
            <a:ext cx="646092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Kubernetes, Docker Swarm — управление контейнерами в production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8902" y="5695474"/>
            <a:ext cx="461843" cy="46184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38902" y="6388179"/>
            <a:ext cx="2447211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Infrastructure as Code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738902" y="6787753"/>
            <a:ext cx="6460808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Terraform, Ansible, Chef — автоматизация настройки инфраструктуры</a:t>
            </a:r>
            <a:endParaRPr lang="en-US" sz="14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30572" y="5695474"/>
            <a:ext cx="461843" cy="46184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30572" y="6388179"/>
            <a:ext cx="2309336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</a:t>
            </a:r>
            <a:endParaRPr lang="en-US" sz="1800" dirty="0"/>
          </a:p>
        </p:txBody>
      </p:sp>
      <p:sp>
        <p:nvSpPr>
          <p:cNvPr id="20" name="Text 12"/>
          <p:cNvSpPr/>
          <p:nvPr/>
        </p:nvSpPr>
        <p:spPr>
          <a:xfrm>
            <a:off x="7430572" y="6787753"/>
            <a:ext cx="646092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Prometheus, Grafana, ELK Stack — отслеживание метрик и логов</a:t>
            </a:r>
            <a:endParaRPr lang="en-US" sz="1450" dirty="0"/>
          </a:p>
        </p:txBody>
      </p:sp>
      <p:sp>
        <p:nvSpPr>
          <p:cNvPr id="21" name="Text 13"/>
          <p:cNvSpPr/>
          <p:nvPr/>
        </p:nvSpPr>
        <p:spPr>
          <a:xfrm>
            <a:off x="738902" y="7291149"/>
            <a:ext cx="13152596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Каждый инструмент решает конкретную задачу, но вместе они образуют мощную экосистему для построения эффективного DevOps-процесса.</a:t>
            </a:r>
            <a:endParaRPr lang="en-US" sz="145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C52C7B7-520B-4B00-ADFB-CD5AC0CB5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4863" y="7741921"/>
            <a:ext cx="1859565" cy="390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1151</Words>
  <Application>Microsoft Office PowerPoint</Application>
  <PresentationFormat>Произвольный</PresentationFormat>
  <Paragraphs>159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Inter</vt:lpstr>
      <vt:lpstr>Manrope</vt:lpstr>
      <vt:lpstr>Inter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Алексей Рыбаков</dc:creator>
  <cp:lastModifiedBy>RePack by Diakov</cp:lastModifiedBy>
  <cp:revision>6</cp:revision>
  <dcterms:created xsi:type="dcterms:W3CDTF">2025-12-24T13:27:37Z</dcterms:created>
  <dcterms:modified xsi:type="dcterms:W3CDTF">2025-12-25T04:23:53Z</dcterms:modified>
</cp:coreProperties>
</file>