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0"/>
  </p:notesMasterIdLst>
  <p:sldIdLst>
    <p:sldId id="267" r:id="rId2"/>
    <p:sldId id="256" r:id="rId3"/>
    <p:sldId id="284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34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0" r:id="rId24"/>
    <p:sldId id="283" r:id="rId25"/>
    <p:sldId id="279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51" r:id="rId49"/>
    <p:sldId id="308" r:id="rId50"/>
    <p:sldId id="309" r:id="rId51"/>
    <p:sldId id="352" r:id="rId52"/>
    <p:sldId id="311" r:id="rId53"/>
    <p:sldId id="310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8" r:id="rId79"/>
    <p:sldId id="339" r:id="rId80"/>
    <p:sldId id="340" r:id="rId81"/>
    <p:sldId id="341" r:id="rId82"/>
    <p:sldId id="342" r:id="rId83"/>
    <p:sldId id="353" r:id="rId84"/>
    <p:sldId id="363" r:id="rId85"/>
    <p:sldId id="355" r:id="rId86"/>
    <p:sldId id="358" r:id="rId87"/>
    <p:sldId id="360" r:id="rId88"/>
    <p:sldId id="347" r:id="rId8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76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04F61-4FF0-44C8-B765-09C53117EA0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7E64-C1A9-46F6-92C2-6284300C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Wi</a:t>
            </a:r>
            <a:r>
              <a:rPr lang="en-US" dirty="0" smtClean="0"/>
              <a:t>-Max (Worldwide Interoperability for Microwave Access) </a:t>
            </a:r>
            <a:r>
              <a:rPr lang="ru-RU" dirty="0" smtClean="0"/>
              <a:t>относится к городским сетям беспроводного доступа</a:t>
            </a:r>
            <a:r>
              <a:rPr lang="ru-RU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 (Metropolitan Area Network)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7E64-C1A9-46F6-92C2-6284300CC84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множественного доступа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multistation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выполняет функции центрального концентратора в сети с маркерным кольцом.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7E64-C1A9-46F6-92C2-6284300CC844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7E64-C1A9-46F6-92C2-6284300CC844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6B87-4122-499C-9F39-72F8D2C042D5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BC5-33B7-46C2-97EE-D8842B883958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64DF-5F19-4A21-8752-94DA87789127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2DA9-441C-4C01-934A-FCE799B6B9DA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5D5D-CDEE-4BDB-BEFF-EF276CE37E76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9AB-4C1A-4561-838A-B9875D33D074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C994-C723-4400-BA54-3C394AE7AFEF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1D54-8157-47E6-A66E-F6AA0712EDAC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DE5D-BC06-45C2-950A-88C1CF75AA54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9A51-8DB5-4CE4-88A1-D927870FE62D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3661-3036-4228-B85D-DD98781CC40F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1BDC-659A-408A-BA65-92D938615D59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7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3.xml"/><Relationship Id="rId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" Target="slide42.xml"/><Relationship Id="rId7" Type="http://schemas.openxmlformats.org/officeDocument/2006/relationships/slide" Target="slide8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77.xml"/><Relationship Id="rId4" Type="http://schemas.openxmlformats.org/officeDocument/2006/relationships/slide" Target="slide78.xml"/><Relationship Id="rId9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jpe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0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/>
              <a:t>Сети </a:t>
            </a:r>
            <a:r>
              <a:rPr lang="ru-RU" smtClean="0"/>
              <a:t>и </a:t>
            </a:r>
            <a:r>
              <a:rPr lang="ru-RU" smtClean="0"/>
              <a:t>телекоммуникации</a:t>
            </a:r>
            <a:br>
              <a:rPr lang="ru-RU" smtClean="0"/>
            </a:br>
            <a:r>
              <a:rPr lang="ru-RU" smtClean="0"/>
              <a:t>Часть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29"/>
            <a:ext cx="7286676" cy="38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143932" cy="178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В зависимости от протяженности:</a:t>
            </a:r>
          </a:p>
          <a:p>
            <a:pPr marL="0" indent="0">
              <a:buNone/>
            </a:pPr>
            <a:endParaRPr lang="ru-RU" sz="2400" u="sng" dirty="0" smtClean="0"/>
          </a:p>
          <a:p>
            <a:pPr marL="0" lvl="0" indent="0">
              <a:buNone/>
              <a:defRPr/>
            </a:pPr>
            <a:r>
              <a:rPr lang="ru-RU" sz="2400" dirty="0" smtClean="0"/>
              <a:t>4) Муниципальная  сеть (общегородские) </a:t>
            </a:r>
          </a:p>
          <a:p>
            <a:pPr marL="0" lvl="0" indent="0">
              <a:buNone/>
              <a:defRPr/>
            </a:pPr>
            <a:r>
              <a:rPr lang="ru-RU" sz="2400" dirty="0" smtClean="0"/>
              <a:t>(</a:t>
            </a:r>
            <a:r>
              <a:rPr lang="en-US" sz="2400" dirty="0" smtClean="0"/>
              <a:t>Metropolitan </a:t>
            </a:r>
            <a:r>
              <a:rPr lang="en-US" sz="2400" smtClean="0"/>
              <a:t>Area Network - MAN</a:t>
            </a:r>
            <a:r>
              <a:rPr lang="ru-RU" sz="2400" smtClean="0"/>
              <a:t>) </a:t>
            </a:r>
            <a:endParaRPr lang="ru-RU" sz="2400" dirty="0" smtClean="0"/>
          </a:p>
          <a:p>
            <a:pPr marL="514350" lvl="0" indent="-514350">
              <a:buNone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63744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2143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В зависимости от протяженности:</a:t>
            </a:r>
          </a:p>
          <a:p>
            <a:pPr marL="0" lvl="0" indent="0">
              <a:buNone/>
              <a:defRPr/>
            </a:pPr>
            <a:r>
              <a:rPr lang="ru-RU" sz="2400" dirty="0" smtClean="0"/>
              <a:t>5) Региональная сеть (</a:t>
            </a:r>
            <a:r>
              <a:rPr lang="ru-RU" sz="2400" dirty="0" err="1" smtClean="0"/>
              <a:t>Regional</a:t>
            </a:r>
            <a:r>
              <a:rPr lang="ru-RU" sz="2400" dirty="0" smtClean="0"/>
              <a:t> </a:t>
            </a:r>
            <a:r>
              <a:rPr lang="en-US" sz="2400" dirty="0" smtClean="0"/>
              <a:t>C</a:t>
            </a:r>
            <a:r>
              <a:rPr lang="ru-RU" sz="2400" dirty="0" err="1" smtClean="0"/>
              <a:t>omputer</a:t>
            </a:r>
            <a:r>
              <a:rPr lang="ru-RU" sz="2400" dirty="0" smtClean="0"/>
              <a:t> </a:t>
            </a:r>
            <a:r>
              <a:rPr lang="en-US" sz="2400" dirty="0" smtClean="0"/>
              <a:t>N</a:t>
            </a:r>
            <a:r>
              <a:rPr lang="ru-RU" sz="2400" dirty="0" err="1" smtClean="0"/>
              <a:t>etwork</a:t>
            </a:r>
            <a:r>
              <a:rPr lang="ru-RU" sz="2400" dirty="0" smtClean="0"/>
              <a:t>).</a:t>
            </a:r>
          </a:p>
          <a:p>
            <a:pPr marL="0" lvl="0" indent="0">
              <a:buNone/>
              <a:defRPr/>
            </a:pPr>
            <a:endParaRPr lang="ru-RU" sz="2400" dirty="0" smtClean="0"/>
          </a:p>
          <a:p>
            <a:pPr marL="0" indent="0">
              <a:buNone/>
              <a:defRPr/>
            </a:pPr>
            <a:r>
              <a:rPr lang="ru-RU" sz="2400" dirty="0" smtClean="0"/>
              <a:t>6) </a:t>
            </a:r>
            <a:r>
              <a:rPr lang="en-US" sz="2400" dirty="0" err="1" smtClean="0"/>
              <a:t>Глобальная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сеть</a:t>
            </a:r>
            <a:r>
              <a:rPr lang="en-US" sz="2400" dirty="0" smtClean="0"/>
              <a:t> (Wide Area Network – WAN).</a:t>
            </a:r>
            <a:endParaRPr lang="ru-RU" sz="2400" dirty="0" smtClean="0"/>
          </a:p>
          <a:p>
            <a:pPr marL="0" lvl="0" indent="0">
              <a:buNone/>
              <a:defRPr/>
            </a:pPr>
            <a:endParaRPr lang="ru-RU" sz="2400" dirty="0" smtClean="0"/>
          </a:p>
          <a:p>
            <a:pPr marL="514350" lvl="0" indent="-514350">
              <a:buNone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43225"/>
            <a:ext cx="53435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4357718" cy="178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ea typeface="Times New Roman"/>
                <a:cs typeface="Times New Roman"/>
              </a:rPr>
              <a:t>По способу связи компьютеров</a:t>
            </a:r>
            <a:r>
              <a:rPr lang="ru-RU" sz="2400" u="sng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1) Проводные сети.</a:t>
            </a:r>
            <a:endParaRPr lang="ru-RU" sz="2400" u="sng" dirty="0" smtClean="0"/>
          </a:p>
          <a:p>
            <a:pPr marL="0" indent="0">
              <a:buNone/>
            </a:pPr>
            <a:endParaRPr lang="ru-RU" sz="2400" u="sng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54714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2933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000628" y="928670"/>
            <a:ext cx="35719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Беспроводные сети.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3500462" cy="2286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u="sng" dirty="0" smtClean="0">
                <a:ea typeface="Times New Roman"/>
                <a:cs typeface="Times New Roman"/>
              </a:rPr>
              <a:t>По способу управления</a:t>
            </a:r>
            <a:r>
              <a:rPr lang="ru-RU" sz="2400" u="sng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1) Сеть с централизованным управлением (сеть с выделенным сервером).</a:t>
            </a:r>
            <a:endParaRPr lang="ru-RU" sz="2400" u="sng" dirty="0" smtClean="0"/>
          </a:p>
          <a:p>
            <a:pPr marL="0" indent="0">
              <a:buNone/>
            </a:pPr>
            <a:endParaRPr lang="ru-RU" sz="2400" u="sng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4143380"/>
            <a:ext cx="357190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Сеть с децентрализованным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управлением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одноранговая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сеть)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5000628" cy="20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65"/>
            <a:ext cx="4857784" cy="23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4429156" cy="1357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ea typeface="Times New Roman"/>
                <a:cs typeface="Times New Roman"/>
              </a:rPr>
              <a:t>По</a:t>
            </a:r>
            <a:r>
              <a:rPr lang="ru-RU" sz="2400" u="sng" dirty="0" smtClean="0"/>
              <a:t> технологии передачи: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1) Широковещательные сети. </a:t>
            </a:r>
            <a:endParaRPr lang="ru-RU" sz="2400" u="sng" dirty="0" smtClean="0"/>
          </a:p>
          <a:p>
            <a:pPr marL="0" indent="0">
              <a:buNone/>
            </a:pPr>
            <a:endParaRPr lang="ru-RU" sz="2400" u="sng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500694" y="3000372"/>
            <a:ext cx="278608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lang="ru-RU" sz="2400" dirty="0" smtClean="0"/>
              <a:t>Сети точка-точка.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5017" t="45734" r="2174" b="1495"/>
          <a:stretch>
            <a:fillRect/>
          </a:stretch>
        </p:blipFill>
        <p:spPr bwMode="auto">
          <a:xfrm>
            <a:off x="428596" y="2857496"/>
            <a:ext cx="35242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 flipH="1" flipV="1">
            <a:off x="1000894" y="3213892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037142" y="3320652"/>
            <a:ext cx="64135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3037274" y="3320652"/>
            <a:ext cx="64135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3419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6357950" y="4500570"/>
            <a:ext cx="157163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5000660" cy="1285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ea typeface="Times New Roman"/>
                <a:cs typeface="Times New Roman"/>
              </a:rPr>
              <a:t>По </a:t>
            </a:r>
            <a:r>
              <a:rPr lang="ru-RU" sz="2400" u="sng" dirty="0" smtClean="0"/>
              <a:t>составу вычислительных средств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1) Однородные (гомогенные). </a:t>
            </a:r>
            <a:endParaRPr lang="ru-RU" sz="2400" u="sng" dirty="0" smtClean="0"/>
          </a:p>
          <a:p>
            <a:pPr marL="0" indent="0">
              <a:buNone/>
            </a:pPr>
            <a:endParaRPr lang="ru-RU" sz="2400" u="sng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00562" y="1428736"/>
            <a:ext cx="464343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Н</a:t>
            </a:r>
            <a:r>
              <a:rPr lang="ru-RU" sz="2400" dirty="0" err="1" smtClean="0"/>
              <a:t>еоднородные</a:t>
            </a:r>
            <a:r>
              <a:rPr lang="ru-RU" sz="2400" dirty="0" smtClean="0"/>
              <a:t> (гетерогенные).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40"/>
            <a:ext cx="5143504" cy="43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>
            <a:off x="7858148" y="5857892"/>
            <a:ext cx="1285852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3" action="ppaction://hlinksldjump"/>
              </a:rPr>
              <a:t>к содержанию</a:t>
            </a:r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2838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Сетевые кабели (передающая среда)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Основные группы кабелей: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коаксиальный кабель (</a:t>
            </a:r>
            <a:r>
              <a:rPr lang="ru-RU" dirty="0" err="1" smtClean="0"/>
              <a:t>coaxial</a:t>
            </a:r>
            <a:r>
              <a:rPr lang="ru-RU" dirty="0" smtClean="0"/>
              <a:t> </a:t>
            </a:r>
            <a:r>
              <a:rPr lang="ru-RU" dirty="0" err="1" smtClean="0"/>
              <a:t>cable</a:t>
            </a:r>
            <a:r>
              <a:rPr lang="ru-RU" dirty="0" smtClean="0"/>
              <a:t>);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витая пара (</a:t>
            </a:r>
            <a:r>
              <a:rPr lang="ru-RU" dirty="0" err="1" smtClean="0"/>
              <a:t>twisted</a:t>
            </a:r>
            <a:r>
              <a:rPr lang="ru-RU" dirty="0" smtClean="0"/>
              <a:t> </a:t>
            </a:r>
            <a:r>
              <a:rPr lang="ru-RU" dirty="0" err="1" smtClean="0"/>
              <a:t>pair</a:t>
            </a:r>
            <a:r>
              <a:rPr lang="ru-RU" dirty="0" smtClean="0"/>
              <a:t>);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оптоволоконный кабель (</a:t>
            </a:r>
            <a:r>
              <a:rPr lang="ru-RU" dirty="0" err="1" smtClean="0"/>
              <a:t>fiber</a:t>
            </a:r>
            <a:r>
              <a:rPr lang="ru-RU" dirty="0" smtClean="0"/>
              <a:t> </a:t>
            </a:r>
            <a:r>
              <a:rPr lang="ru-RU" dirty="0" err="1" smtClean="0"/>
              <a:t>optic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957517" cy="290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3852730" cy="27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Сетевые кабели (передающая среда)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u="sng" dirty="0" smtClean="0"/>
              <a:t>Коаксиальный кабель.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256"/>
            <a:ext cx="56436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40005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Сетевые кабели (передающая среда)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571635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2) </a:t>
            </a:r>
            <a:r>
              <a:rPr lang="ru-RU" u="sng" dirty="0" smtClean="0"/>
              <a:t>Витая пара (</a:t>
            </a:r>
            <a:r>
              <a:rPr lang="ru-RU" u="sng" dirty="0" err="1" smtClean="0"/>
              <a:t>twisted</a:t>
            </a:r>
            <a:r>
              <a:rPr lang="ru-RU" u="sng" dirty="0" smtClean="0"/>
              <a:t> </a:t>
            </a:r>
            <a:r>
              <a:rPr lang="ru-RU" u="sng" dirty="0" err="1" smtClean="0"/>
              <a:t>pair</a:t>
            </a:r>
            <a:r>
              <a:rPr lang="ru-RU" u="sng" dirty="0" smtClean="0"/>
              <a:t>):</a:t>
            </a:r>
          </a:p>
          <a:p>
            <a:pPr lvl="1"/>
            <a:r>
              <a:rPr lang="ru-RU" dirty="0" smtClean="0"/>
              <a:t>неэкранированная витая пара (</a:t>
            </a:r>
            <a:r>
              <a:rPr lang="en-US" dirty="0" smtClean="0"/>
              <a:t>UTP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</a:t>
            </a:r>
            <a:r>
              <a:rPr lang="en-US" dirty="0" smtClean="0"/>
              <a:t>Unshielded Twisted Pair</a:t>
            </a:r>
            <a:r>
              <a:rPr lang="ru-RU" dirty="0" smtClean="0"/>
              <a:t>);</a:t>
            </a:r>
          </a:p>
          <a:p>
            <a:pPr lvl="1"/>
            <a:r>
              <a:rPr lang="ru-RU" dirty="0" smtClean="0"/>
              <a:t>экранированная витая пара (</a:t>
            </a:r>
            <a:r>
              <a:rPr lang="en-US" dirty="0" smtClean="0"/>
              <a:t>FTP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</a:t>
            </a:r>
            <a:r>
              <a:rPr lang="en-US" dirty="0" smtClean="0"/>
              <a:t>Foiled Twisted Pair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7864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Сетевые кабели (передающая среда)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85738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3) </a:t>
            </a:r>
            <a:r>
              <a:rPr lang="ru-RU" u="sng" dirty="0" smtClean="0"/>
              <a:t>Оптоволоконный кабель (</a:t>
            </a:r>
            <a:r>
              <a:rPr lang="en-US" u="sng" dirty="0" err="1" smtClean="0"/>
              <a:t>F</a:t>
            </a:r>
            <a:r>
              <a:rPr lang="ru-RU" u="sng" dirty="0" err="1" smtClean="0"/>
              <a:t>iber</a:t>
            </a:r>
            <a:r>
              <a:rPr lang="ru-RU" u="sng" dirty="0" smtClean="0"/>
              <a:t> </a:t>
            </a:r>
            <a:r>
              <a:rPr lang="ru-RU" u="sng" dirty="0" err="1" smtClean="0"/>
              <a:t>optic</a:t>
            </a:r>
            <a:r>
              <a:rPr lang="ru-RU" u="sng" dirty="0" smtClean="0"/>
              <a:t>):</a:t>
            </a:r>
          </a:p>
          <a:p>
            <a:pPr lvl="1"/>
            <a:r>
              <a:rPr lang="ru-RU" dirty="0" err="1" smtClean="0"/>
              <a:t>многомодовые</a:t>
            </a:r>
            <a:r>
              <a:rPr lang="ru-RU" dirty="0" smtClean="0"/>
              <a:t> волоконно-оптические кабели (</a:t>
            </a:r>
            <a:r>
              <a:rPr lang="ru-RU" dirty="0" err="1" smtClean="0"/>
              <a:t>fiber</a:t>
            </a:r>
            <a:r>
              <a:rPr lang="ru-RU" dirty="0" smtClean="0"/>
              <a:t> </a:t>
            </a:r>
            <a:r>
              <a:rPr lang="ru-RU" dirty="0" err="1" smtClean="0"/>
              <a:t>optic</a:t>
            </a:r>
            <a:r>
              <a:rPr lang="ru-RU" dirty="0" smtClean="0"/>
              <a:t> </a:t>
            </a:r>
            <a:r>
              <a:rPr lang="ru-RU" dirty="0" err="1" smtClean="0"/>
              <a:t>cable</a:t>
            </a:r>
            <a:r>
              <a:rPr lang="ru-RU" dirty="0" smtClean="0"/>
              <a:t> </a:t>
            </a:r>
            <a:r>
              <a:rPr lang="ru-RU" dirty="0" err="1" smtClean="0"/>
              <a:t>multimode</a:t>
            </a:r>
            <a:r>
              <a:rPr lang="ru-RU" dirty="0" smtClean="0"/>
              <a:t>);</a:t>
            </a:r>
          </a:p>
          <a:p>
            <a:pPr lvl="1"/>
            <a:r>
              <a:rPr lang="ru-RU" dirty="0" err="1" smtClean="0"/>
              <a:t>одномодовые</a:t>
            </a:r>
            <a:r>
              <a:rPr lang="ru-RU" dirty="0" smtClean="0"/>
              <a:t> волоконно-оптические кабели (</a:t>
            </a:r>
            <a:r>
              <a:rPr lang="en-US" dirty="0" smtClean="0"/>
              <a:t>fiber optic cable </a:t>
            </a:r>
            <a:r>
              <a:rPr lang="en-US" dirty="0" err="1" smtClean="0"/>
              <a:t>singlemode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44291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43446"/>
            <a:ext cx="37862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0"/>
          <a:ext cx="4429156" cy="630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</a:tblGrid>
              <a:tr h="682625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 anchor="ctr"/>
                </a:tc>
              </a:tr>
              <a:tr h="682625"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Лекция 1.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понятия.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Классификация сетей.</a:t>
                      </a:r>
                      <a:endParaRPr lang="ru-RU" dirty="0"/>
                    </a:p>
                  </a:txBody>
                  <a:tcPr/>
                </a:tc>
              </a:tr>
              <a:tr h="63499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Лекция 2. </a:t>
                      </a:r>
                      <a:r>
                        <a:rPr lang="ru-RU" dirty="0" smtClean="0"/>
                        <a:t>Аппаратура для построения проводных сетей.</a:t>
                      </a:r>
                      <a:endParaRPr lang="ru-RU" dirty="0"/>
                    </a:p>
                  </a:txBody>
                  <a:tcPr/>
                </a:tc>
              </a:tr>
              <a:tr h="4235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Лекция 3.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Топология локальных сетей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Лекция 4.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 в области компьютерных сетей.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6" action="ppaction://hlinksldjump"/>
                        </a:rPr>
                        <a:t>Лекция 5. </a:t>
                      </a:r>
                      <a:r>
                        <a:rPr lang="ru-RU" dirty="0" smtClean="0"/>
                        <a:t>Сетевые технологии.</a:t>
                      </a:r>
                      <a:endParaRPr lang="ru-RU" dirty="0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7" action="ppaction://hlinksldjump"/>
                        </a:rPr>
                        <a:t>Лекция 6. </a:t>
                      </a:r>
                      <a:r>
                        <a:rPr lang="ru-RU" dirty="0" smtClean="0"/>
                        <a:t>Эталонные модели организации сетей.</a:t>
                      </a:r>
                      <a:endParaRPr lang="ru-RU" dirty="0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Концентратор (</a:t>
            </a:r>
            <a:r>
              <a:rPr lang="en-US" dirty="0" err="1" smtClean="0"/>
              <a:t>H</a:t>
            </a:r>
            <a:r>
              <a:rPr lang="ru-RU" dirty="0" err="1" smtClean="0"/>
              <a:t>ub</a:t>
            </a:r>
            <a:r>
              <a:rPr lang="ru-RU" dirty="0" smtClean="0"/>
              <a:t>).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6" t="5019" r="1982"/>
          <a:stretch>
            <a:fillRect/>
          </a:stretch>
        </p:blipFill>
        <p:spPr bwMode="auto">
          <a:xfrm>
            <a:off x="714348" y="2143116"/>
            <a:ext cx="3000396" cy="14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71678"/>
            <a:ext cx="2500362" cy="146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38"/>
            <a:ext cx="7691460" cy="311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769819" cy="12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3"/>
            <a:ext cx="2714644" cy="14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1214422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/>
              <a:t>2) Коммутатор (</a:t>
            </a:r>
            <a:r>
              <a:rPr lang="en-US" sz="3200" dirty="0" smtClean="0"/>
              <a:t>Switch</a:t>
            </a:r>
            <a:r>
              <a:rPr lang="ru-RU" sz="3200" dirty="0" smtClean="0"/>
              <a:t>).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734" y="3571876"/>
            <a:ext cx="6611056" cy="284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3) </a:t>
            </a:r>
            <a:r>
              <a:rPr lang="ru-RU" dirty="0" err="1" smtClean="0"/>
              <a:t>Маршрутизатор</a:t>
            </a:r>
            <a:r>
              <a:rPr lang="ru-RU" dirty="0" smtClean="0"/>
              <a:t> (</a:t>
            </a:r>
            <a:r>
              <a:rPr lang="en-US" dirty="0" smtClean="0"/>
              <a:t>Router)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2285984" cy="252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19031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14620"/>
            <a:ext cx="4719651" cy="365652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</a:t>
            </a:r>
            <a:r>
              <a:rPr lang="en-US" dirty="0" smtClean="0"/>
              <a:t>) </a:t>
            </a:r>
            <a:r>
              <a:rPr lang="ru-RU" dirty="0" smtClean="0"/>
              <a:t>Сетевой шлюз (</a:t>
            </a:r>
            <a:r>
              <a:rPr lang="en-US" dirty="0" smtClean="0"/>
              <a:t>Gateway)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72008"/>
            <a:ext cx="2938469" cy="15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4524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00174"/>
            <a:ext cx="4029077" cy="23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828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</a:t>
            </a:r>
            <a:r>
              <a:rPr lang="en-US" dirty="0" smtClean="0"/>
              <a:t>) </a:t>
            </a:r>
            <a:r>
              <a:rPr lang="ru-RU" dirty="0" smtClean="0"/>
              <a:t>Сетевой мост (</a:t>
            </a:r>
            <a:r>
              <a:rPr lang="en-US" dirty="0" smtClean="0"/>
              <a:t>Bridge network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72074"/>
            <a:ext cx="2566989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5715040" cy="34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29684" cy="7858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6) Сетевая карта</a:t>
            </a:r>
            <a:r>
              <a:rPr lang="en-US" dirty="0" smtClean="0"/>
              <a:t> (N</a:t>
            </a:r>
            <a:r>
              <a:rPr lang="ru-RU" dirty="0" err="1" smtClean="0"/>
              <a:t>etwork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nterface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err="1" smtClean="0"/>
              <a:t>ontroller</a:t>
            </a:r>
            <a:r>
              <a:rPr lang="ru-RU" dirty="0" smtClean="0"/>
              <a:t>/</a:t>
            </a:r>
            <a:r>
              <a:rPr lang="en-US" dirty="0" smtClean="0"/>
              <a:t>C</a:t>
            </a:r>
            <a:r>
              <a:rPr lang="ru-RU" dirty="0" err="1" smtClean="0"/>
              <a:t>ard</a:t>
            </a:r>
            <a:r>
              <a:rPr lang="en-US" dirty="0" smtClean="0"/>
              <a:t> - NIC)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Виды сетевых плат: 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интегрированные;</a:t>
            </a:r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lvl="0"/>
            <a:r>
              <a:rPr lang="ru-RU" sz="2400" dirty="0" smtClean="0"/>
              <a:t>2) беспроводные;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r>
              <a:rPr lang="ru-RU" sz="2400" dirty="0" smtClean="0"/>
              <a:t>3) внешние сетевые карты.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17050"/>
            <a:ext cx="2500330" cy="20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57760"/>
            <a:ext cx="2057397" cy="17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1243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29684" cy="7858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7) Беспроводная точка доступа (</a:t>
            </a:r>
            <a:r>
              <a:rPr lang="en-US" dirty="0" smtClean="0"/>
              <a:t>Wireless Access Point, WAP)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1714512" cy="139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1857388" cy="13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42910" y="307181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400" dirty="0" smtClean="0"/>
              <a:t>В зависимости от использования:</a:t>
            </a:r>
          </a:p>
          <a:p>
            <a:pPr marL="914400" lvl="1" indent="-514350">
              <a:buAutoNum type="arabicPeriod"/>
            </a:pPr>
            <a:r>
              <a:rPr lang="en-US" sz="2400" dirty="0" err="1" smtClean="0"/>
              <a:t>Домашняя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SOHO(Small Office/Home</a:t>
            </a:r>
            <a:r>
              <a:rPr lang="ru-RU" sz="2400" dirty="0" smtClean="0"/>
              <a:t> </a:t>
            </a:r>
            <a:r>
              <a:rPr lang="en-US" sz="2400" dirty="0" smtClean="0"/>
              <a:t>Office). </a:t>
            </a:r>
            <a:endParaRPr lang="ru-RU" sz="2400" dirty="0" smtClean="0"/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ru-RU" sz="2400" dirty="0" smtClean="0"/>
              <a:t>Промышленная. 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48474"/>
            <a:ext cx="4286280" cy="19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816" y="4940465"/>
            <a:ext cx="2215819" cy="191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429684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7) Беспроводная точка доступа (</a:t>
            </a:r>
            <a:r>
              <a:rPr lang="en-US" dirty="0" smtClean="0"/>
              <a:t>Wireless Access Point, WAP)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Точки доступа разделяют на:</a:t>
            </a:r>
          </a:p>
          <a:p>
            <a:pPr marL="914400" lvl="1" indent="-514350">
              <a:buNone/>
            </a:pPr>
            <a:r>
              <a:rPr lang="ru-RU" dirty="0" smtClean="0"/>
              <a:t>1. Внешние .</a:t>
            </a:r>
          </a:p>
          <a:p>
            <a:pPr marL="914400" lvl="1" indent="-514350">
              <a:buNone/>
            </a:pPr>
            <a:r>
              <a:rPr lang="ru-RU" dirty="0" smtClean="0"/>
              <a:t>2. Внутренние.</a:t>
            </a:r>
          </a:p>
          <a:p>
            <a:pPr marL="914400" lvl="1" indent="-514350">
              <a:buNone/>
            </a:pPr>
            <a:endParaRPr lang="ru-RU" dirty="0" smtClean="0"/>
          </a:p>
          <a:p>
            <a:pPr marL="914400" lvl="1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По способу подключения к электропитанию: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Розеточные.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ru-RU" dirty="0" smtClean="0"/>
              <a:t>Настольные.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5410200"/>
            <a:ext cx="1214446" cy="123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16598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57430"/>
            <a:ext cx="1696234" cy="22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0348" y="1928802"/>
            <a:ext cx="2533652" cy="25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143864"/>
            <a:ext cx="1492451" cy="14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8) Мультиплексор.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857628"/>
            <a:ext cx="5791226" cy="26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9) Модем.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5609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14554"/>
            <a:ext cx="3073787" cy="33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лево 9"/>
          <p:cNvSpPr/>
          <p:nvPr/>
        </p:nvSpPr>
        <p:spPr>
          <a:xfrm>
            <a:off x="3929058" y="5857892"/>
            <a:ext cx="1285852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4" action="ppaction://hlinksldjump"/>
              </a:rPr>
              <a:t>к содержанию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Телекоммуникации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US" sz="2200" i="1" dirty="0" err="1" smtClean="0">
                <a:solidFill>
                  <a:prstClr val="black"/>
                </a:solidFill>
                <a:latin typeface="Constantia"/>
              </a:rPr>
              <a:t>tele</a:t>
            </a:r>
            <a:r>
              <a:rPr lang="en-US" sz="2200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latin typeface="Constantia"/>
              </a:rPr>
              <a:t>(греч.) – вдаль, далеко            </a:t>
            </a:r>
            <a:r>
              <a:rPr lang="en-US" sz="2200" i="1" dirty="0" err="1" smtClean="0">
                <a:solidFill>
                  <a:prstClr val="black"/>
                </a:solidFill>
                <a:latin typeface="Constantia"/>
              </a:rPr>
              <a:t>communicatio</a:t>
            </a:r>
            <a:r>
              <a:rPr lang="ru-RU" sz="2200" i="1" dirty="0" smtClean="0">
                <a:solidFill>
                  <a:prstClr val="black"/>
                </a:solidFill>
                <a:latin typeface="Constantia"/>
              </a:rPr>
              <a:t> (лат.) – связь</a:t>
            </a:r>
            <a:endParaRPr lang="en-US" sz="2200" i="1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2400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prstClr val="black"/>
                </a:solidFill>
                <a:latin typeface="Constantia"/>
              </a:rPr>
              <a:t>обмен информацией на расстоянии с помощью средств связи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2800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2400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2400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8200" dirty="0" smtClean="0">
                <a:solidFill>
                  <a:prstClr val="black"/>
                </a:solidFill>
                <a:latin typeface="Constantia"/>
                <a:sym typeface="Webdings" pitchFamily="18" charset="2"/>
              </a:rPr>
              <a:t> </a:t>
            </a:r>
            <a:r>
              <a:rPr lang="ru-RU" sz="8200" dirty="0" smtClean="0">
                <a:solidFill>
                  <a:prstClr val="black"/>
                </a:solidFill>
                <a:latin typeface="Constantia"/>
                <a:sym typeface="Wingdings 2" pitchFamily="18" charset="2"/>
              </a:rPr>
              <a:t> </a:t>
            </a:r>
            <a:r>
              <a:rPr lang="ru-RU" sz="8200" dirty="0" smtClean="0">
                <a:solidFill>
                  <a:prstClr val="black"/>
                </a:solidFill>
                <a:latin typeface="Constantia"/>
                <a:sym typeface="Webdings" pitchFamily="18" charset="2"/>
              </a:rPr>
              <a:t> </a:t>
            </a:r>
            <a:r>
              <a:rPr lang="en-US" sz="8200" dirty="0" smtClean="0">
                <a:solidFill>
                  <a:prstClr val="black"/>
                </a:solidFill>
                <a:latin typeface="Constantia"/>
                <a:sym typeface="Webdings" pitchFamily="18" charset="2"/>
              </a:rPr>
              <a:t> </a:t>
            </a:r>
            <a:r>
              <a:rPr lang="ru-RU" sz="8200" dirty="0" smtClean="0">
                <a:solidFill>
                  <a:prstClr val="black"/>
                </a:solidFill>
                <a:latin typeface="Constantia"/>
                <a:sym typeface="Webdings" pitchFamily="18" charset="2"/>
              </a:rPr>
              <a:t> </a:t>
            </a:r>
            <a:r>
              <a:rPr lang="en-US" sz="8200" dirty="0" smtClean="0">
                <a:solidFill>
                  <a:prstClr val="black"/>
                </a:solidFill>
                <a:latin typeface="Constantia"/>
                <a:sym typeface="Webdings" pitchFamily="18" charset="2"/>
              </a:rPr>
              <a:t>  </a:t>
            </a:r>
            <a:r>
              <a:rPr lang="ru-RU" sz="8200" dirty="0" smtClean="0">
                <a:solidFill>
                  <a:prstClr val="black"/>
                </a:solidFill>
                <a:latin typeface="Constantia"/>
                <a:sym typeface="Webdings" pitchFamily="18" charset="2"/>
              </a:rPr>
              <a:t>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1538" y="3357562"/>
            <a:ext cx="5715040" cy="1500198"/>
            <a:chOff x="1203325" y="3440113"/>
            <a:chExt cx="5715040" cy="15001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1203325" y="3440113"/>
              <a:ext cx="3313113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716213" y="3440113"/>
              <a:ext cx="1800225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867150" y="3440113"/>
              <a:ext cx="649288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16438" y="3440113"/>
              <a:ext cx="660400" cy="132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500563" y="3440113"/>
              <a:ext cx="2417802" cy="1500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214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Термин </a:t>
            </a:r>
            <a:r>
              <a:rPr lang="ru-RU" b="1" i="1" dirty="0" smtClean="0"/>
              <a:t>топология сети</a:t>
            </a:r>
            <a:r>
              <a:rPr lang="ru-RU" dirty="0" smtClean="0"/>
              <a:t> (</a:t>
            </a:r>
            <a:r>
              <a:rPr lang="ru-RU" b="1" i="1" dirty="0" smtClean="0"/>
              <a:t>структура сети</a:t>
            </a:r>
            <a:r>
              <a:rPr lang="ru-RU" dirty="0" smtClean="0"/>
              <a:t> или </a:t>
            </a:r>
            <a:r>
              <a:rPr lang="ru-RU" b="1" i="1" dirty="0" smtClean="0"/>
              <a:t>конфигурация сети)</a:t>
            </a:r>
            <a:r>
              <a:rPr lang="ru-RU" dirty="0" smtClean="0"/>
              <a:t>  означает способ соединения компьютеров в сеть.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базовым топологиям относятся: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Звезда</a:t>
            </a:r>
            <a:r>
              <a:rPr lang="en-US" dirty="0" smtClean="0"/>
              <a:t> (Star).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Шина (</a:t>
            </a:r>
            <a:r>
              <a:rPr lang="en-US" dirty="0" smtClean="0"/>
              <a:t>Bus</a:t>
            </a:r>
            <a:r>
              <a:rPr lang="ru-RU" dirty="0" smtClean="0"/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Кольцо</a:t>
            </a:r>
            <a:r>
              <a:rPr lang="en-US" dirty="0" smtClean="0"/>
              <a:t> (Ring).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6748" t="3973"/>
          <a:stretch>
            <a:fillRect/>
          </a:stretch>
        </p:blipFill>
        <p:spPr bwMode="auto">
          <a:xfrm>
            <a:off x="6000760" y="2357430"/>
            <a:ext cx="2133600" cy="203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3238500" cy="11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72008"/>
            <a:ext cx="4857784" cy="169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Полносвязная</a:t>
            </a:r>
            <a:r>
              <a:rPr lang="ru-RU" dirty="0" smtClean="0"/>
              <a:t> топология.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068" y="1928802"/>
            <a:ext cx="4538932" cy="31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5079330" y="2635918"/>
            <a:ext cx="1000134" cy="728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063448" y="3509056"/>
            <a:ext cx="1731775" cy="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882614" y="2618452"/>
            <a:ext cx="1787641" cy="1694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00760" y="2643182"/>
            <a:ext cx="2276614" cy="8938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00760" y="2643182"/>
            <a:ext cx="1694225" cy="55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2000240"/>
            <a:ext cx="4714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Достоинства:</a:t>
            </a:r>
            <a:endParaRPr lang="ru-RU" dirty="0" smtClean="0"/>
          </a:p>
          <a:p>
            <a:r>
              <a:rPr lang="ru-RU" dirty="0" smtClean="0"/>
              <a:t>1) наличие прямого канала передачи данных для каждого компьютера в сети;</a:t>
            </a:r>
          </a:p>
          <a:p>
            <a:r>
              <a:rPr lang="ru-RU" dirty="0" smtClean="0"/>
              <a:t>2) высокий уровень безопасности.</a:t>
            </a:r>
          </a:p>
          <a:p>
            <a:endParaRPr lang="ru-RU" u="sng" dirty="0" smtClean="0"/>
          </a:p>
          <a:p>
            <a:r>
              <a:rPr lang="ru-RU" u="sng" dirty="0" smtClean="0"/>
              <a:t>Недостатки: </a:t>
            </a:r>
            <a:endParaRPr lang="ru-RU" dirty="0" smtClean="0"/>
          </a:p>
          <a:p>
            <a:pPr lvl="0"/>
            <a:r>
              <a:rPr lang="ru-RU" dirty="0" smtClean="0"/>
              <a:t>1) необходимость в большом количестве сетевых адаптеров, достаточном для связи с каждым из остальных компьютеров сети;</a:t>
            </a:r>
          </a:p>
          <a:p>
            <a:pPr lvl="0"/>
            <a:r>
              <a:rPr lang="ru-RU" dirty="0" smtClean="0"/>
              <a:t>2) для каждой пары компьютеров должна быть выделена отдельная физическая линия связи =</a:t>
            </a:r>
            <a:r>
              <a:rPr lang="en-US" dirty="0" smtClean="0"/>
              <a:t>&gt;</a:t>
            </a:r>
            <a:r>
              <a:rPr lang="ru-RU" dirty="0" smtClean="0"/>
              <a:t> нужно реализовать большое количество соединений.</a:t>
            </a:r>
          </a:p>
          <a:p>
            <a:pPr lvl="0"/>
            <a:r>
              <a:rPr lang="ru-RU" dirty="0" smtClean="0"/>
              <a:t>3) сложное расширение сети.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2) Ячеистая топология.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686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23"/>
          <p:cNvGrpSpPr/>
          <p:nvPr/>
        </p:nvGrpSpPr>
        <p:grpSpPr>
          <a:xfrm>
            <a:off x="3714744" y="2857496"/>
            <a:ext cx="428628" cy="500066"/>
            <a:chOff x="7429520" y="1785926"/>
            <a:chExt cx="428628" cy="50006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7393801" y="1821645"/>
              <a:ext cx="500066" cy="428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7429520" y="1785926"/>
              <a:ext cx="428628" cy="428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4071966" cy="292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3) Топология звезда (активная звезда).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29256" y="2928934"/>
            <a:ext cx="825404" cy="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215206" y="3000372"/>
            <a:ext cx="876992" cy="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20" y="1785926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Достоинства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1) единый центр управления;</a:t>
            </a:r>
          </a:p>
          <a:p>
            <a:pPr lvl="0"/>
            <a:r>
              <a:rPr lang="ru-RU" dirty="0" smtClean="0"/>
              <a:t>2) высокий уровень безопасности;</a:t>
            </a:r>
          </a:p>
          <a:p>
            <a:pPr lvl="0"/>
            <a:r>
              <a:rPr lang="ru-RU" dirty="0" smtClean="0"/>
              <a:t>3) на каждой линии только 2 компьютера –</a:t>
            </a:r>
            <a:r>
              <a:rPr lang="en-US" dirty="0" smtClean="0"/>
              <a:t>=&gt;</a:t>
            </a:r>
            <a:r>
              <a:rPr lang="ru-RU" dirty="0" smtClean="0"/>
              <a:t>проще обмен данными;</a:t>
            </a:r>
          </a:p>
          <a:p>
            <a:pPr lvl="0"/>
            <a:r>
              <a:rPr lang="ru-RU" dirty="0" smtClean="0"/>
              <a:t>4) обрыв кабеля и выход из строя компьютера не влияет на работу сети;</a:t>
            </a:r>
          </a:p>
          <a:p>
            <a:pPr lvl="0"/>
            <a:r>
              <a:rPr lang="ru-RU" dirty="0" smtClean="0"/>
              <a:t>5) все точки подключения собраны в одном месте .</a:t>
            </a:r>
          </a:p>
          <a:p>
            <a:endParaRPr lang="ru-RU" u="sng" dirty="0" smtClean="0"/>
          </a:p>
          <a:p>
            <a:r>
              <a:rPr lang="ru-RU" u="sng" dirty="0" smtClean="0"/>
              <a:t>Недостатки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1) если сервер вышел из строя, сеть не работает;</a:t>
            </a:r>
          </a:p>
          <a:p>
            <a:pPr lvl="0"/>
            <a:r>
              <a:rPr lang="ru-RU" dirty="0" smtClean="0"/>
              <a:t>2) большой расход кабеля;</a:t>
            </a:r>
          </a:p>
          <a:p>
            <a:pPr lvl="0"/>
            <a:r>
              <a:rPr lang="ru-RU" dirty="0" smtClean="0"/>
              <a:t>3) ограничение количества сетевых компьютеров (8 или 16)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4) Топология пассивная звезда.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2546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5715008" y="2500306"/>
            <a:ext cx="71438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643570" y="3643314"/>
            <a:ext cx="71438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1928802"/>
            <a:ext cx="4143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Достоинства</a:t>
            </a:r>
            <a:r>
              <a:rPr lang="ru-RU" dirty="0" smtClean="0"/>
              <a:t>:</a:t>
            </a:r>
          </a:p>
          <a:p>
            <a:pPr lvl="0"/>
            <a:r>
              <a:rPr lang="en-US" dirty="0" smtClean="0"/>
              <a:t>1)</a:t>
            </a:r>
            <a:r>
              <a:rPr lang="ru-RU" dirty="0" smtClean="0"/>
              <a:t>обрыв кабеля и выход из строя компьютера не влияет на работу сети;</a:t>
            </a:r>
          </a:p>
          <a:p>
            <a:pPr lvl="0"/>
            <a:r>
              <a:rPr lang="ru-RU" dirty="0" smtClean="0"/>
              <a:t>2) все точки подключения собраны вместе;</a:t>
            </a:r>
          </a:p>
          <a:p>
            <a:pPr lvl="0"/>
            <a:r>
              <a:rPr lang="ru-RU" dirty="0" smtClean="0"/>
              <a:t>3</a:t>
            </a:r>
            <a:r>
              <a:rPr lang="en-US" dirty="0" smtClean="0"/>
              <a:t>) </a:t>
            </a:r>
            <a:r>
              <a:rPr lang="ru-RU" dirty="0" smtClean="0"/>
              <a:t>можно наращивать сеть.</a:t>
            </a:r>
          </a:p>
          <a:p>
            <a:endParaRPr lang="ru-RU" u="sng" dirty="0" smtClean="0"/>
          </a:p>
          <a:p>
            <a:r>
              <a:rPr lang="ru-RU" u="sng" dirty="0" smtClean="0"/>
              <a:t>Недостатки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1)нет центрального компьютера =</a:t>
            </a:r>
            <a:r>
              <a:rPr lang="en-US" dirty="0" smtClean="0"/>
              <a:t>&gt;</a:t>
            </a:r>
            <a:r>
              <a:rPr lang="ru-RU" dirty="0" smtClean="0"/>
              <a:t>низкий уровень безопасности;</a:t>
            </a:r>
          </a:p>
          <a:p>
            <a:pPr lvl="0"/>
            <a:r>
              <a:rPr lang="en-US" dirty="0" smtClean="0"/>
              <a:t>2) </a:t>
            </a:r>
            <a:r>
              <a:rPr lang="ru-RU" dirty="0" smtClean="0"/>
              <a:t>если центральное устройство вышло из строя, сеть не работает;</a:t>
            </a:r>
          </a:p>
          <a:p>
            <a:pPr lvl="0"/>
            <a:r>
              <a:rPr lang="en-US" dirty="0" smtClean="0"/>
              <a:t>3) </a:t>
            </a:r>
            <a:r>
              <a:rPr lang="ru-RU" dirty="0" smtClean="0"/>
              <a:t>большой расход кабеля.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5) Топология кольцо.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8286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6215074" y="2071678"/>
            <a:ext cx="598331" cy="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7608115" y="2178835"/>
            <a:ext cx="1071570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536677" y="3750471"/>
            <a:ext cx="85725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7"/>
          <p:cNvGrpSpPr/>
          <p:nvPr/>
        </p:nvGrpSpPr>
        <p:grpSpPr>
          <a:xfrm>
            <a:off x="5143504" y="1714488"/>
            <a:ext cx="897497" cy="1062515"/>
            <a:chOff x="2357422" y="1714488"/>
            <a:chExt cx="1500198" cy="1369464"/>
          </a:xfrm>
        </p:grpSpPr>
        <p:sp>
          <p:nvSpPr>
            <p:cNvPr id="7" name="Овал 6"/>
            <p:cNvSpPr/>
            <p:nvPr/>
          </p:nvSpPr>
          <p:spPr>
            <a:xfrm>
              <a:off x="2428860" y="1714488"/>
              <a:ext cx="1428760" cy="10715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7422" y="2714620"/>
              <a:ext cx="1435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отправитель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6929454" y="4143380"/>
            <a:ext cx="854759" cy="1173367"/>
            <a:chOff x="4714876" y="5000636"/>
            <a:chExt cx="1428760" cy="1512340"/>
          </a:xfrm>
        </p:grpSpPr>
        <p:sp>
          <p:nvSpPr>
            <p:cNvPr id="8" name="Овал 7"/>
            <p:cNvSpPr/>
            <p:nvPr/>
          </p:nvSpPr>
          <p:spPr>
            <a:xfrm>
              <a:off x="4714876" y="5000636"/>
              <a:ext cx="1428760" cy="1143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6314" y="6143644"/>
              <a:ext cx="1319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получатель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4282" y="1928802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Достоинства</a:t>
            </a:r>
            <a:r>
              <a:rPr lang="ru-RU" dirty="0" smtClean="0"/>
              <a:t>:</a:t>
            </a:r>
          </a:p>
          <a:p>
            <a:pPr lvl="0"/>
            <a:r>
              <a:rPr lang="en-US" dirty="0" smtClean="0"/>
              <a:t>1) </a:t>
            </a:r>
            <a:r>
              <a:rPr lang="ru-RU" dirty="0" smtClean="0"/>
              <a:t>возможность резервирования связей, поскольку любая пара компьютеров соединена двумя путями — по часовой стрелке и против нее;</a:t>
            </a:r>
          </a:p>
          <a:p>
            <a:pPr lvl="0"/>
            <a:r>
              <a:rPr lang="en-US" dirty="0" smtClean="0"/>
              <a:t>2) </a:t>
            </a:r>
            <a:r>
              <a:rPr lang="ru-RU" dirty="0" smtClean="0"/>
              <a:t>размер сети.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u="sng" dirty="0" smtClean="0"/>
              <a:t>Недостатки</a:t>
            </a:r>
            <a:r>
              <a:rPr lang="ru-RU" dirty="0" smtClean="0"/>
              <a:t>:</a:t>
            </a:r>
          </a:p>
          <a:p>
            <a:pPr lvl="0"/>
            <a:r>
              <a:rPr lang="en-US" dirty="0" smtClean="0"/>
              <a:t>1)</a:t>
            </a:r>
            <a:r>
              <a:rPr lang="ru-RU" dirty="0" smtClean="0"/>
              <a:t>при выходе из строя любого компьютера или разрыве линии сеть не работает;</a:t>
            </a:r>
          </a:p>
          <a:p>
            <a:pPr lvl="0"/>
            <a:r>
              <a:rPr lang="en-US" dirty="0" smtClean="0"/>
              <a:t>2) </a:t>
            </a:r>
            <a:r>
              <a:rPr lang="ru-RU" dirty="0" smtClean="0"/>
              <a:t>низкая безопасность;</a:t>
            </a:r>
          </a:p>
          <a:p>
            <a:pPr lvl="0"/>
            <a:r>
              <a:rPr lang="en-US" dirty="0" smtClean="0"/>
              <a:t>3) </a:t>
            </a:r>
            <a:r>
              <a:rPr lang="ru-RU" dirty="0" smtClean="0"/>
              <a:t>скорость передачи данных падает при увеличении размеров сети;</a:t>
            </a:r>
          </a:p>
          <a:p>
            <a:pPr lvl="0"/>
            <a:r>
              <a:rPr lang="en-US" dirty="0" smtClean="0"/>
              <a:t>4) </a:t>
            </a:r>
            <a:r>
              <a:rPr lang="ru-RU" dirty="0" smtClean="0"/>
              <a:t>сложно подключать новый компьютер.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6) Топология шина (общая шина).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6148111" cy="203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2946786" y="1982380"/>
            <a:ext cx="678662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3862780" y="2066518"/>
            <a:ext cx="84693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043673" y="2028765"/>
            <a:ext cx="77301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7008086" y="1993046"/>
            <a:ext cx="84445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8006184" y="1995080"/>
            <a:ext cx="84693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934350" y="2066518"/>
            <a:ext cx="84693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20" y="2857496"/>
            <a:ext cx="5786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Достоинства</a:t>
            </a:r>
            <a:r>
              <a:rPr lang="ru-RU" dirty="0" smtClean="0"/>
              <a:t>:</a:t>
            </a:r>
          </a:p>
          <a:p>
            <a:pPr lvl="0"/>
            <a:r>
              <a:rPr lang="en-US" dirty="0" smtClean="0"/>
              <a:t>1) </a:t>
            </a:r>
            <a:r>
              <a:rPr lang="ru-RU" dirty="0" smtClean="0"/>
              <a:t>простота, малый расход кабеля;</a:t>
            </a:r>
          </a:p>
          <a:p>
            <a:pPr lvl="0"/>
            <a:r>
              <a:rPr lang="en-US" dirty="0" smtClean="0"/>
              <a:t>2) </a:t>
            </a:r>
            <a:r>
              <a:rPr lang="ru-RU" dirty="0" smtClean="0"/>
              <a:t>легко подключать новые компьютеры </a:t>
            </a:r>
            <a:r>
              <a:rPr lang="ru-RU" smtClean="0"/>
              <a:t>в беспородной </a:t>
            </a:r>
            <a:r>
              <a:rPr lang="ru-RU" dirty="0" smtClean="0"/>
              <a:t>сети;</a:t>
            </a:r>
          </a:p>
          <a:p>
            <a:pPr lvl="0"/>
            <a:r>
              <a:rPr lang="en-US" dirty="0" smtClean="0"/>
              <a:t>3) </a:t>
            </a:r>
            <a:r>
              <a:rPr lang="ru-RU" dirty="0" smtClean="0"/>
              <a:t>при выходе из строя ПК сеть работает.</a:t>
            </a:r>
          </a:p>
          <a:p>
            <a:endParaRPr lang="ru-RU" u="sng" dirty="0" smtClean="0"/>
          </a:p>
          <a:p>
            <a:r>
              <a:rPr lang="ru-RU" u="sng" dirty="0" smtClean="0"/>
              <a:t>Недостатки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1) при разрыве шины сеть выходит из строя;</a:t>
            </a:r>
          </a:p>
          <a:p>
            <a:pPr lvl="0"/>
            <a:r>
              <a:rPr lang="ru-RU" dirty="0" smtClean="0"/>
              <a:t>2) низкий уровень безопасности;</a:t>
            </a:r>
          </a:p>
          <a:p>
            <a:pPr lvl="0"/>
            <a:r>
              <a:rPr lang="ru-RU" dirty="0" smtClean="0"/>
              <a:t>3) низкая пропускная способность; </a:t>
            </a:r>
          </a:p>
          <a:p>
            <a:pPr lvl="0"/>
            <a:r>
              <a:rPr lang="ru-RU" dirty="0" smtClean="0"/>
              <a:t>4)возможны конфликты из-за одновременной передачи данных;</a:t>
            </a:r>
          </a:p>
          <a:p>
            <a:pPr lvl="0"/>
            <a:r>
              <a:rPr lang="ru-RU" dirty="0" smtClean="0"/>
              <a:t>5) сложно искать неисправности;</a:t>
            </a:r>
          </a:p>
          <a:p>
            <a:pPr lvl="0"/>
            <a:r>
              <a:rPr lang="ru-RU" dirty="0" smtClean="0"/>
              <a:t>6) длина шины ограничена =</a:t>
            </a:r>
            <a:r>
              <a:rPr lang="en-US" dirty="0" smtClean="0"/>
              <a:t>&gt;</a:t>
            </a:r>
            <a:r>
              <a:rPr lang="ru-RU" dirty="0" smtClean="0"/>
              <a:t>затухание сигнала.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4000504"/>
            <a:ext cx="3214710" cy="22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7) Топология дерево (иерархическая звезда).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189561" cy="34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1643042" y="4500570"/>
            <a:ext cx="92869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2361787" y="4504935"/>
            <a:ext cx="928694" cy="3484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393273" y="4750603"/>
            <a:ext cx="928694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322629" y="3251199"/>
            <a:ext cx="1000132" cy="3556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14810" y="2643182"/>
            <a:ext cx="642942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357818" y="3000372"/>
            <a:ext cx="928694" cy="7858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393669" y="4393413"/>
            <a:ext cx="857256" cy="500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Топология локальных сетей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8) Смешанная топология.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491435" cy="448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7"/>
          <p:cNvGrpSpPr/>
          <p:nvPr/>
        </p:nvGrpSpPr>
        <p:grpSpPr>
          <a:xfrm>
            <a:off x="3571868" y="3071810"/>
            <a:ext cx="2143140" cy="1583778"/>
            <a:chOff x="3571868" y="3071810"/>
            <a:chExt cx="2143140" cy="1583778"/>
          </a:xfrm>
        </p:grpSpPr>
        <p:sp>
          <p:nvSpPr>
            <p:cNvPr id="6" name="Овал 5"/>
            <p:cNvSpPr/>
            <p:nvPr/>
          </p:nvSpPr>
          <p:spPr>
            <a:xfrm>
              <a:off x="3571868" y="3071810"/>
              <a:ext cx="2143140" cy="13573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4744" y="4286256"/>
              <a:ext cx="1933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Топология кольцо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071538" y="1571612"/>
            <a:ext cx="3357586" cy="2369596"/>
            <a:chOff x="1071538" y="1571612"/>
            <a:chExt cx="3357586" cy="23695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71538" y="1571612"/>
              <a:ext cx="3357586" cy="192882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2976" y="3571876"/>
              <a:ext cx="295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B050"/>
                  </a:solidFill>
                </a:rPr>
                <a:t>Топология пассивная звезда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Группа 14"/>
          <p:cNvGrpSpPr/>
          <p:nvPr/>
        </p:nvGrpSpPr>
        <p:grpSpPr>
          <a:xfrm>
            <a:off x="428596" y="3857628"/>
            <a:ext cx="4714908" cy="3000372"/>
            <a:chOff x="428596" y="3857628"/>
            <a:chExt cx="4714908" cy="3000372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428596" y="3857628"/>
              <a:ext cx="4714908" cy="2571768"/>
            </a:xfrm>
            <a:prstGeom prst="triangle">
              <a:avLst>
                <a:gd name="adj" fmla="val 66532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32" y="6488668"/>
              <a:ext cx="1952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Топология дерево</a:t>
              </a:r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и логическая топология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858180" cy="250033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Физическая топология – соединение устройств в сети.</a:t>
            </a:r>
          </a:p>
          <a:p>
            <a:pPr marL="514350" indent="-514350">
              <a:buAutoNum type="arabicParenR"/>
            </a:pPr>
            <a:r>
              <a:rPr lang="ru-RU" dirty="0" smtClean="0"/>
              <a:t>Логическая топология – правила распространения сигналов в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b="1" dirty="0" smtClean="0"/>
              <a:t>Компьютерная сеть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928670"/>
            <a:ext cx="3887705" cy="29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1500174"/>
            <a:ext cx="45720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Компьютерная сеть</a:t>
            </a:r>
            <a:r>
              <a:rPr lang="ru-RU" sz="2000" dirty="0" smtClean="0"/>
              <a:t> </a:t>
            </a:r>
            <a:r>
              <a:rPr lang="ru-RU" sz="2000" dirty="0" smtClean="0">
                <a:sym typeface="Symbol"/>
              </a:rPr>
              <a:t></a:t>
            </a:r>
            <a:r>
              <a:rPr lang="ru-RU" sz="2000" dirty="0" smtClean="0"/>
              <a:t> это совокупность компьютерного и сетевого оборудования, объединенных каналами передачи данных в единую систем.</a:t>
            </a:r>
          </a:p>
          <a:p>
            <a:endParaRPr lang="ru-RU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4272677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создания компьютерной сети является предоставление доступа к её ресурсам.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cs typeface="Arial" pitchFamily="34" charset="0"/>
              </a:rPr>
              <a:t>Сетевыми ресурсами могут быть: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–"/>
            </a:pPr>
            <a:r>
              <a:rPr lang="ru-RU" dirty="0" smtClean="0"/>
              <a:t> данные;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–"/>
            </a:pPr>
            <a:r>
              <a:rPr lang="ru-RU" dirty="0" smtClean="0"/>
              <a:t> устройства;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–"/>
            </a:pPr>
            <a:r>
              <a:rPr lang="ru-RU" dirty="0" smtClean="0"/>
              <a:t> вычислительные возможности, обеспечиваемые процессорами.</a:t>
            </a:r>
            <a:endParaRPr lang="ru-RU" dirty="0" smtClean="0"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и логическая топология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000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Например, в проводной технологии </a:t>
            </a:r>
            <a:r>
              <a:rPr lang="en-US" i="1" dirty="0" smtClean="0"/>
              <a:t>Ethernet (</a:t>
            </a:r>
            <a:r>
              <a:rPr lang="ru-RU" i="1" dirty="0" smtClean="0"/>
              <a:t>классический </a:t>
            </a:r>
            <a:r>
              <a:rPr lang="en-US" i="1" dirty="0" smtClean="0"/>
              <a:t>Ethernet)</a:t>
            </a: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6151"/>
          <a:stretch>
            <a:fillRect/>
          </a:stretch>
        </p:blipFill>
        <p:spPr bwMode="auto">
          <a:xfrm>
            <a:off x="357158" y="1714488"/>
            <a:ext cx="847212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72485" y="3857628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концентратор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и логическая топология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001056" cy="5000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Например, в технологии коммутируемый </a:t>
            </a:r>
            <a:r>
              <a:rPr lang="en-US" i="1" dirty="0" smtClean="0"/>
              <a:t>Ethernet</a:t>
            </a:r>
            <a:endParaRPr lang="ru-RU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3988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728" y="3929066"/>
            <a:ext cx="139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коммутатор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и логическая топология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001056" cy="5000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Например, в беспроводной технологии </a:t>
            </a:r>
            <a:r>
              <a:rPr lang="en-US" i="1" dirty="0" smtClean="0"/>
              <a:t>Wi-Fi</a:t>
            </a:r>
            <a:endParaRPr lang="ru-RU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092120" cy="350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>
            <a:off x="3929058" y="5857892"/>
            <a:ext cx="1285852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3" action="ppaction://hlinksldjump"/>
              </a:rPr>
              <a:t>к содержанию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5007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На начальном этапе развития компьютерных сетей стандарты отсутствовала (60-70-е  г.).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Сетевое оборудование и компьютеры разных производителей не могло взаимодействовать по сети.</a:t>
            </a:r>
          </a:p>
          <a:p>
            <a:pPr marL="0" indent="0">
              <a:buNone/>
            </a:pPr>
            <a:r>
              <a:rPr lang="ru-RU" dirty="0" smtClean="0"/>
              <a:t>Причины: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Несовместимость сетевого оборудования.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Несовместимость программного обеспечения.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Разные протоколы.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29058" y="2143116"/>
            <a:ext cx="642942" cy="642942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Стандарты позволяют организовать компьютерную сеть с использованием: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Оборудования разных поставщиков.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Программного обеспечения разных производителей.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Разных операционных систем и платформ.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Разных устройств.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Типы стандартов: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 jure (</a:t>
            </a:r>
            <a:r>
              <a:rPr lang="ru-RU" dirty="0" smtClean="0"/>
              <a:t>формальные, юридические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 facto</a:t>
            </a:r>
            <a:r>
              <a:rPr lang="ru-RU" dirty="0" smtClean="0"/>
              <a:t> (фактические).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6786610" cy="55007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Организации, разрабатывающие стандарты и рекомендации для компьютерных сетей:</a:t>
            </a:r>
          </a:p>
          <a:p>
            <a:pPr lvl="1">
              <a:buNone/>
            </a:pPr>
            <a:r>
              <a:rPr lang="ru-RU" dirty="0" smtClean="0"/>
              <a:t>1) Международная организация по стандартизации (</a:t>
            </a:r>
            <a:r>
              <a:rPr lang="en-US" dirty="0" smtClean="0"/>
              <a:t>International Organization for Standardization</a:t>
            </a:r>
            <a:r>
              <a:rPr lang="ru-RU" dirty="0" smtClean="0"/>
              <a:t>, </a:t>
            </a:r>
            <a:r>
              <a:rPr lang="en-US" b="1" dirty="0" smtClean="0"/>
              <a:t>ISO</a:t>
            </a:r>
            <a:r>
              <a:rPr lang="ru-RU" dirty="0" smtClean="0"/>
              <a:t>).</a:t>
            </a:r>
          </a:p>
          <a:p>
            <a:pPr lvl="1">
              <a:buNone/>
            </a:pPr>
            <a:r>
              <a:rPr lang="ru-RU" dirty="0" smtClean="0"/>
              <a:t>2) Институт инженеров по электронике и электротехнике (</a:t>
            </a:r>
            <a:r>
              <a:rPr lang="en-US" dirty="0" smtClean="0"/>
              <a:t>Institute of Electrical and Electronics Engineers</a:t>
            </a:r>
            <a:r>
              <a:rPr lang="ru-RU" dirty="0" smtClean="0"/>
              <a:t>, </a:t>
            </a:r>
            <a:r>
              <a:rPr lang="en-US" b="1" dirty="0" smtClean="0"/>
              <a:t>IEEE</a:t>
            </a:r>
            <a:r>
              <a:rPr lang="ru-RU" dirty="0" smtClean="0"/>
              <a:t>) входит в группу технических советников </a:t>
            </a:r>
            <a:r>
              <a:rPr lang="en-US" dirty="0" smtClean="0"/>
              <a:t>ISOC</a:t>
            </a:r>
            <a:r>
              <a:rPr lang="ru-RU" dirty="0" smtClean="0"/>
              <a:t> (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Societ</a:t>
            </a:r>
            <a:r>
              <a:rPr lang="ru-RU" dirty="0" smtClean="0"/>
              <a:t> - Общество Интернета).</a:t>
            </a:r>
          </a:p>
          <a:p>
            <a:pPr lvl="1">
              <a:buNone/>
            </a:pPr>
            <a:r>
              <a:rPr lang="ru-RU" dirty="0" smtClean="0"/>
              <a:t>3) Совет по архитектуре интернета (</a:t>
            </a:r>
            <a:r>
              <a:rPr lang="en-US" dirty="0" smtClean="0"/>
              <a:t>Internet Architecture Board</a:t>
            </a:r>
            <a:r>
              <a:rPr lang="ru-RU" dirty="0" smtClean="0"/>
              <a:t>, </a:t>
            </a:r>
            <a:r>
              <a:rPr lang="en-US" b="1" dirty="0" smtClean="0"/>
              <a:t>IAB</a:t>
            </a:r>
            <a:r>
              <a:rPr lang="ru-RU" b="1" dirty="0" smtClean="0"/>
              <a:t>)</a:t>
            </a:r>
            <a:r>
              <a:rPr lang="ru-RU" dirty="0" smtClean="0"/>
              <a:t>. </a:t>
            </a:r>
          </a:p>
          <a:p>
            <a:pPr lvl="1">
              <a:buNone/>
            </a:pPr>
            <a:r>
              <a:rPr lang="ru-RU" dirty="0" smtClean="0"/>
              <a:t>4) Консорциум </a:t>
            </a:r>
            <a:r>
              <a:rPr lang="en-US" dirty="0" smtClean="0"/>
              <a:t>W</a:t>
            </a:r>
            <a:r>
              <a:rPr lang="ru-RU" dirty="0" smtClean="0"/>
              <a:t>3</a:t>
            </a:r>
            <a:r>
              <a:rPr lang="en-US" dirty="0" smtClean="0"/>
              <a:t>C </a:t>
            </a:r>
            <a:r>
              <a:rPr lang="ru-RU" dirty="0" smtClean="0"/>
              <a:t>(</a:t>
            </a:r>
            <a:r>
              <a:rPr lang="en-US" dirty="0" smtClean="0"/>
              <a:t>World Wide Web Consortium</a:t>
            </a:r>
            <a:r>
              <a:rPr lang="ru-RU" dirty="0" smtClean="0"/>
              <a:t>, </a:t>
            </a:r>
            <a:r>
              <a:rPr lang="en-US" b="1" dirty="0" smtClean="0"/>
              <a:t>W</a:t>
            </a:r>
            <a:r>
              <a:rPr lang="ru-RU" b="1" dirty="0" smtClean="0"/>
              <a:t>3</a:t>
            </a:r>
            <a:r>
              <a:rPr lang="en-US" b="1" dirty="0" smtClean="0"/>
              <a:t>C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0076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000240"/>
            <a:ext cx="13493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714752"/>
            <a:ext cx="2124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429132"/>
            <a:ext cx="13508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929308"/>
            <a:ext cx="1408516" cy="9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Стандарты </a:t>
            </a:r>
            <a:r>
              <a:rPr lang="en-US" dirty="0" smtClean="0"/>
              <a:t>IEEE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28802"/>
          <a:ext cx="7500990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34"/>
                <a:gridCol w="5429256"/>
              </a:tblGrid>
              <a:tr h="721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стандарта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Проводная сеть </a:t>
                      </a:r>
                      <a:r>
                        <a:rPr lang="en-US" dirty="0" smtClean="0"/>
                        <a:t>Ethernet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802.11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Беспроводная локальная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сеть </a:t>
                      </a:r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802.15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Персональные сети </a:t>
                      </a:r>
                      <a:r>
                        <a:rPr lang="en-US" dirty="0" err="1" smtClean="0"/>
                        <a:t>BlueTooth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802.16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Широкополосные беспроводные</a:t>
                      </a:r>
                      <a:r>
                        <a:rPr lang="ru-RU" baseline="0" dirty="0" smtClean="0"/>
                        <a:t> сети </a:t>
                      </a:r>
                      <a:r>
                        <a:rPr lang="en-US" baseline="0" dirty="0" err="1" smtClean="0"/>
                        <a:t>WiMAX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14393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Совет по архитектуре интернета –(</a:t>
            </a:r>
            <a:r>
              <a:rPr lang="ru-RU" b="1" dirty="0" smtClean="0"/>
              <a:t>IAB</a:t>
            </a:r>
            <a:r>
              <a:rPr lang="ru-RU" dirty="0" smtClean="0"/>
              <a:t>) состоит из нескольких частей: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IRTF</a:t>
            </a:r>
            <a:r>
              <a:rPr lang="en-US" sz="2800" dirty="0" smtClean="0"/>
              <a:t> (Internet Research Task Force</a:t>
            </a:r>
            <a:r>
              <a:rPr lang="ru-RU" sz="2800" dirty="0" smtClean="0"/>
              <a:t> </a:t>
            </a:r>
            <a:r>
              <a:rPr lang="en-US" sz="2800" dirty="0" smtClean="0"/>
              <a:t>-</a:t>
            </a:r>
            <a:r>
              <a:rPr lang="ru-RU" sz="2800" dirty="0" smtClean="0"/>
              <a:t>Группа исследователей Интернет) – долгосрочные исследования на перспективу;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IETF (</a:t>
            </a:r>
            <a:r>
              <a:rPr lang="en-US" sz="2800" dirty="0" smtClean="0"/>
              <a:t>Internet Engineering Task Force - </a:t>
            </a:r>
            <a:r>
              <a:rPr lang="ru-RU" sz="2800" dirty="0" smtClean="0"/>
              <a:t>Группа проектирования Интернет) – </a:t>
            </a:r>
            <a:r>
              <a:rPr lang="ru-RU" sz="2800" smtClean="0"/>
              <a:t>готовит  информационные документы </a:t>
            </a:r>
            <a:r>
              <a:rPr lang="ru-RU" sz="2800" dirty="0" smtClean="0"/>
              <a:t>RFC</a:t>
            </a:r>
          </a:p>
          <a:p>
            <a:pPr lvl="1"/>
            <a:r>
              <a:rPr lang="ru-RU" sz="2400" dirty="0" smtClean="0"/>
              <a:t>RFC (запрос комментариев) – документы, описывающие работу различных протоколов (формально это не стандарты).</a:t>
            </a:r>
            <a:endParaRPr lang="en-US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Документы </a:t>
            </a:r>
            <a:r>
              <a:rPr lang="en-US" sz="2800" dirty="0" smtClean="0"/>
              <a:t>RFC:</a:t>
            </a:r>
            <a:endParaRPr lang="ru-RU" sz="2800" dirty="0" smtClean="0"/>
          </a:p>
          <a:p>
            <a:pPr marL="715963" lvl="1" indent="-315913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en-US" sz="2400" dirty="0" smtClean="0"/>
              <a:t>RFC 793 – protocol</a:t>
            </a:r>
            <a:r>
              <a:rPr lang="ru-RU" sz="2400" dirty="0" smtClean="0"/>
              <a:t> </a:t>
            </a:r>
            <a:r>
              <a:rPr lang="en-US" sz="2400" dirty="0" smtClean="0"/>
              <a:t>TCP (Transmission Control Protocol</a:t>
            </a:r>
            <a:r>
              <a:rPr lang="ru-RU" sz="2400" dirty="0" smtClean="0"/>
              <a:t>) </a:t>
            </a:r>
            <a:endParaRPr lang="en-US" sz="2400" dirty="0" smtClean="0"/>
          </a:p>
          <a:p>
            <a:pPr marL="715963" lvl="1" indent="-315913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en-US" sz="2400" dirty="0" smtClean="0"/>
              <a:t>RFC 791 – protocol</a:t>
            </a:r>
            <a:r>
              <a:rPr lang="ru-RU" sz="2400" dirty="0" smtClean="0"/>
              <a:t>  </a:t>
            </a:r>
            <a:r>
              <a:rPr lang="en-US" sz="2400" dirty="0" smtClean="0"/>
              <a:t>IP</a:t>
            </a:r>
            <a:r>
              <a:rPr lang="ru-RU" sz="2400" dirty="0" smtClean="0"/>
              <a:t> (</a:t>
            </a:r>
            <a:r>
              <a:rPr lang="en-US" sz="2400" dirty="0" smtClean="0"/>
              <a:t>Internet protocol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pPr marL="715963" lvl="1" indent="-315913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en-US" sz="2400" dirty="0" smtClean="0"/>
              <a:t>RFC 826 – protocol</a:t>
            </a:r>
            <a:r>
              <a:rPr lang="ru-RU" sz="2400" dirty="0" smtClean="0"/>
              <a:t>  </a:t>
            </a:r>
            <a:r>
              <a:rPr lang="en-US" sz="2400" dirty="0" smtClean="0"/>
              <a:t>ARP</a:t>
            </a:r>
            <a:r>
              <a:rPr lang="ru-RU" sz="2400" dirty="0" smtClean="0"/>
              <a:t> (</a:t>
            </a:r>
            <a:r>
              <a:rPr lang="ru-RU" sz="2400" dirty="0" err="1" smtClean="0"/>
              <a:t>Address</a:t>
            </a:r>
            <a:r>
              <a:rPr lang="ru-RU" sz="2400" dirty="0" smtClean="0"/>
              <a:t> </a:t>
            </a:r>
            <a:r>
              <a:rPr lang="ru-RU" sz="2400" dirty="0" err="1" smtClean="0"/>
              <a:t>Resolution</a:t>
            </a:r>
            <a:r>
              <a:rPr lang="ru-RU" sz="2400" dirty="0" smtClean="0"/>
              <a:t> </a:t>
            </a:r>
            <a:r>
              <a:rPr lang="ru-RU" sz="2400" dirty="0" err="1" smtClean="0"/>
              <a:t>Protocol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pPr marL="715963" lvl="1" indent="-315913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en-US" sz="2400" dirty="0" smtClean="0"/>
              <a:t>RFC </a:t>
            </a:r>
            <a:r>
              <a:rPr lang="ru-RU" sz="2400" dirty="0" smtClean="0"/>
              <a:t>2616</a:t>
            </a:r>
            <a:r>
              <a:rPr lang="en-US" sz="2400" dirty="0" smtClean="0"/>
              <a:t> – protocol</a:t>
            </a:r>
            <a:r>
              <a:rPr lang="ru-RU" sz="2400" dirty="0" smtClean="0"/>
              <a:t>  </a:t>
            </a:r>
            <a:r>
              <a:rPr lang="en-US" sz="2400" dirty="0" smtClean="0"/>
              <a:t>HTTP</a:t>
            </a:r>
            <a:r>
              <a:rPr lang="ru-RU" sz="2400" dirty="0" smtClean="0"/>
              <a:t> (</a:t>
            </a:r>
            <a:r>
              <a:rPr lang="en-US" sz="2400" dirty="0" err="1" smtClean="0"/>
              <a:t>HyperText</a:t>
            </a:r>
            <a:r>
              <a:rPr lang="en-US" sz="2400" dirty="0" smtClean="0"/>
              <a:t> Transfer Protocol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pPr marL="715963" lvl="1" indent="-315913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en-US" sz="2400" dirty="0" smtClean="0"/>
              <a:t>RFC 2131 – protocol</a:t>
            </a:r>
            <a:r>
              <a:rPr lang="ru-RU" sz="2400" dirty="0" smtClean="0"/>
              <a:t> </a:t>
            </a:r>
            <a:r>
              <a:rPr lang="en-US" sz="2400" dirty="0" smtClean="0"/>
              <a:t>DHCP </a:t>
            </a:r>
            <a:r>
              <a:rPr lang="ru-RU" sz="2400" dirty="0" smtClean="0"/>
              <a:t>(</a:t>
            </a:r>
            <a:r>
              <a:rPr lang="en-US" sz="2400" dirty="0" smtClean="0"/>
              <a:t>Dynamic Host Configuration Protocol</a:t>
            </a:r>
            <a:r>
              <a:rPr lang="ru-RU" sz="2400" dirty="0" smtClean="0"/>
              <a:t>).</a:t>
            </a:r>
          </a:p>
          <a:p>
            <a:pPr marL="715963" lvl="1" indent="-315913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en-US" sz="2400" dirty="0" smtClean="0"/>
              <a:t>et al.</a:t>
            </a:r>
            <a:endParaRPr lang="ru-RU" sz="2400" dirty="0" smtClean="0"/>
          </a:p>
          <a:p>
            <a:pPr marL="514350" indent="-514350">
              <a:buFont typeface="+mj-lt"/>
              <a:buAutoNum type="arabicParenR"/>
            </a:pPr>
            <a:endParaRPr lang="ru-RU" sz="2800" dirty="0" smtClean="0"/>
          </a:p>
          <a:p>
            <a:pPr marL="0" indent="0">
              <a:buNone/>
            </a:pPr>
            <a:r>
              <a:rPr lang="en-US" sz="2400" dirty="0" smtClean="0"/>
              <a:t>RFC documents are free:</a:t>
            </a:r>
            <a:r>
              <a:rPr lang="ru-RU" sz="2400" dirty="0" smtClean="0"/>
              <a:t> </a:t>
            </a:r>
            <a:r>
              <a:rPr lang="en-US" sz="2400" dirty="0" smtClean="0"/>
              <a:t>https://tools.ietf.org/rfc/index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компьютерных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5007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Консорциум </a:t>
            </a:r>
            <a:r>
              <a:rPr lang="en-US" dirty="0" smtClean="0"/>
              <a:t>W</a:t>
            </a:r>
            <a:r>
              <a:rPr lang="ru-RU" dirty="0" smtClean="0"/>
              <a:t>3</a:t>
            </a:r>
            <a:r>
              <a:rPr lang="en-US" dirty="0" smtClean="0"/>
              <a:t>C </a:t>
            </a:r>
            <a:r>
              <a:rPr lang="ru-RU" dirty="0" smtClean="0"/>
              <a:t>(</a:t>
            </a:r>
            <a:r>
              <a:rPr lang="en-US" dirty="0" smtClean="0"/>
              <a:t>World Wide Web Consortium</a:t>
            </a:r>
            <a:r>
              <a:rPr lang="ru-RU" dirty="0" smtClean="0"/>
              <a:t>, </a:t>
            </a:r>
            <a:r>
              <a:rPr lang="en-US" dirty="0" smtClean="0"/>
              <a:t>W</a:t>
            </a:r>
            <a:r>
              <a:rPr lang="ru-RU" dirty="0" smtClean="0"/>
              <a:t>3</a:t>
            </a:r>
            <a:r>
              <a:rPr lang="en-US" dirty="0" smtClean="0"/>
              <a:t>C</a:t>
            </a:r>
            <a:r>
              <a:rPr lang="ru-RU" dirty="0" smtClean="0"/>
              <a:t>)</a:t>
            </a:r>
            <a:r>
              <a:rPr lang="en-US" dirty="0" smtClean="0"/>
              <a:t>: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Стандарты </a:t>
            </a:r>
            <a:r>
              <a:rPr lang="en-US" dirty="0" smtClean="0"/>
              <a:t>Web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Документы называются рекомендациями </a:t>
            </a:r>
            <a:r>
              <a:rPr lang="en-US" dirty="0" smtClean="0"/>
              <a:t>W</a:t>
            </a:r>
            <a:r>
              <a:rPr lang="ru-RU" dirty="0" smtClean="0"/>
              <a:t>3</a:t>
            </a:r>
            <a:r>
              <a:rPr lang="en-US" dirty="0" smtClean="0"/>
              <a:t>C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Наиболее важные рекомендации: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Язык разметки </a:t>
            </a:r>
            <a:r>
              <a:rPr lang="en-US" dirty="0" smtClean="0"/>
              <a:t>HTML (</a:t>
            </a:r>
            <a:r>
              <a:rPr lang="en-US" dirty="0" err="1" smtClean="0"/>
              <a:t>HyperText</a:t>
            </a:r>
            <a:r>
              <a:rPr lang="en-US" dirty="0" smtClean="0"/>
              <a:t> Markup Language).</a:t>
            </a:r>
            <a:endParaRPr lang="ru-RU" dirty="0" smtClean="0"/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Таблицы стилей </a:t>
            </a:r>
            <a:r>
              <a:rPr lang="en-US" dirty="0" smtClean="0"/>
              <a:t>CSS (Cascading Style Sheets).</a:t>
            </a:r>
            <a:endParaRPr lang="ru-RU" dirty="0" smtClean="0"/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Архитектура </a:t>
            </a:r>
            <a:r>
              <a:rPr lang="en-US" dirty="0" smtClean="0"/>
              <a:t>Web-</a:t>
            </a:r>
            <a:r>
              <a:rPr lang="ru-RU" dirty="0" smtClean="0"/>
              <a:t>сервисов </a:t>
            </a:r>
            <a:r>
              <a:rPr lang="en-US" dirty="0" smtClean="0"/>
              <a:t>(Web Services Architecture).</a:t>
            </a:r>
            <a:endParaRPr lang="ru-RU" dirty="0" smtClean="0"/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Расширяемый язык разметки </a:t>
            </a:r>
            <a:r>
              <a:rPr lang="en-US" dirty="0" smtClean="0"/>
              <a:t>XML (</a:t>
            </a:r>
            <a:r>
              <a:rPr lang="en-US" dirty="0" err="1" smtClean="0"/>
              <a:t>eXtensible</a:t>
            </a:r>
            <a:r>
              <a:rPr lang="en-US" dirty="0" smtClean="0"/>
              <a:t> Markup Language).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Другие рекомендации общедоступны: </a:t>
            </a:r>
            <a:r>
              <a:rPr lang="en-US" dirty="0" smtClean="0"/>
              <a:t>https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smtClean="0"/>
              <a:t>w</a:t>
            </a:r>
            <a:r>
              <a:rPr lang="ru-RU" dirty="0" smtClean="0"/>
              <a:t>3.</a:t>
            </a:r>
            <a:r>
              <a:rPr lang="en-US" dirty="0" smtClean="0"/>
              <a:t>org</a:t>
            </a:r>
            <a:r>
              <a:rPr lang="ru-RU" dirty="0" smtClean="0"/>
              <a:t>/</a:t>
            </a:r>
            <a:r>
              <a:rPr lang="en-US" dirty="0" smtClean="0"/>
              <a:t>standards</a:t>
            </a:r>
            <a:r>
              <a:rPr lang="ru-RU" dirty="0" smtClean="0"/>
              <a:t>/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929058" y="5857892"/>
            <a:ext cx="1285852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2" action="ppaction://hlinksldjump"/>
              </a:rPr>
              <a:t>к содержанию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b="1" dirty="0" smtClean="0"/>
              <a:t>Компьютерная сеть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3786214" cy="357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/>
              <a:t>Для создания компьютерной сети требуются следующие компоненты: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700" dirty="0" smtClean="0"/>
              <a:t>компьютеры, имеющие возможности для подключения к сети;</a:t>
            </a:r>
            <a:endParaRPr lang="ru-RU" sz="27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929090" cy="386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4865693"/>
            <a:ext cx="8267728" cy="1706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передающая среда или каналы передачи данных;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сетевое оборудование;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сетевое программное обеспечение.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Сетевые технологии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Сетевая технология </a:t>
            </a:r>
            <a:r>
              <a:rPr lang="ru-RU" dirty="0" smtClean="0"/>
              <a:t>— это согласованный набор программных и аппаратных средств, а также механизмов передачи данных по линиям связи, достаточный для построения вычислительной сети.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Стандартные  технологии объединения проводных компьютерных сетей:</a:t>
            </a:r>
          </a:p>
          <a:p>
            <a:pPr marL="269875" indent="-269875">
              <a:buFont typeface="+mj-lt"/>
              <a:buAutoNum type="arabicParenR"/>
            </a:pPr>
            <a:r>
              <a:rPr lang="ru-RU" dirty="0" err="1" smtClean="0">
                <a:hlinkClick r:id="rId3" action="ppaction://hlinksldjump"/>
              </a:rPr>
              <a:t>Ethernet</a:t>
            </a:r>
            <a:r>
              <a:rPr lang="ru-RU" dirty="0" smtClean="0">
                <a:hlinkClick r:id="rId3" action="ppaction://hlinksldjump"/>
              </a:rPr>
              <a:t>.</a:t>
            </a:r>
            <a:endParaRPr lang="ru-RU" dirty="0" smtClean="0"/>
          </a:p>
          <a:p>
            <a:pPr marL="269875" indent="-269875">
              <a:buFont typeface="+mj-lt"/>
              <a:buAutoNum type="arabicParenR"/>
            </a:pPr>
            <a:r>
              <a:rPr lang="ru-RU" dirty="0" err="1" smtClean="0">
                <a:hlinkClick r:id="rId4" action="ppaction://hlinksldjump"/>
              </a:rPr>
              <a:t>Arcnet</a:t>
            </a:r>
            <a:r>
              <a:rPr lang="ru-RU" dirty="0" smtClean="0">
                <a:hlinkClick r:id="rId4" action="ppaction://hlinksldjump"/>
              </a:rPr>
              <a:t>.</a:t>
            </a:r>
            <a:endParaRPr lang="ru-RU" dirty="0" smtClean="0"/>
          </a:p>
          <a:p>
            <a:pPr marL="269875" indent="-269875">
              <a:buFont typeface="+mj-lt"/>
              <a:buAutoNum type="arabicParenR"/>
            </a:pPr>
            <a:r>
              <a:rPr lang="ru-RU" dirty="0" err="1" smtClean="0">
                <a:hlinkClick r:id="" action="ppaction://noaction"/>
              </a:rPr>
              <a:t>Token</a:t>
            </a:r>
            <a:r>
              <a:rPr lang="ru-RU" dirty="0" smtClean="0">
                <a:hlinkClick r:id="" action="ppaction://noaction"/>
              </a:rPr>
              <a:t> </a:t>
            </a:r>
            <a:r>
              <a:rPr lang="ru-RU" dirty="0" err="1" smtClean="0">
                <a:hlinkClick r:id="" action="ppaction://noaction"/>
              </a:rPr>
              <a:t>Ring</a:t>
            </a:r>
            <a:r>
              <a:rPr lang="ru-RU" dirty="0" smtClean="0">
                <a:hlinkClick r:id="" action="ppaction://noaction"/>
              </a:rPr>
              <a:t>.</a:t>
            </a:r>
            <a:r>
              <a:rPr lang="en-US" dirty="0" smtClean="0">
                <a:hlinkClick r:id="" action="ppaction://noaction"/>
              </a:rPr>
              <a:t> </a:t>
            </a:r>
            <a:endParaRPr lang="ru-RU" dirty="0" smtClean="0"/>
          </a:p>
          <a:p>
            <a:pPr marL="269875" indent="-269875">
              <a:buFont typeface="+mj-lt"/>
              <a:buAutoNum type="arabicParenR"/>
            </a:pPr>
            <a:r>
              <a:rPr lang="ru-RU" dirty="0" err="1" smtClean="0">
                <a:hlinkClick r:id="rId5" action="ppaction://hlinksldjump"/>
              </a:rPr>
              <a:t>Token</a:t>
            </a:r>
            <a:r>
              <a:rPr lang="ru-RU" dirty="0" smtClean="0">
                <a:hlinkClick r:id="rId5" action="ppaction://hlinksldjump"/>
              </a:rPr>
              <a:t> </a:t>
            </a:r>
            <a:r>
              <a:rPr lang="ru-RU" dirty="0" err="1" smtClean="0">
                <a:hlinkClick r:id="rId5" action="ppaction://hlinksldjump"/>
              </a:rPr>
              <a:t>Bus</a:t>
            </a:r>
            <a:r>
              <a:rPr lang="ru-RU" dirty="0" smtClean="0">
                <a:hlinkClick r:id="rId5" action="ppaction://hlinksldjump"/>
              </a:rPr>
              <a:t>.</a:t>
            </a:r>
            <a:endParaRPr lang="ru-RU" dirty="0" smtClean="0"/>
          </a:p>
          <a:p>
            <a:pPr marL="269875" indent="-269875">
              <a:buFont typeface="+mj-lt"/>
              <a:buAutoNum type="arabicParenR"/>
            </a:pPr>
            <a:r>
              <a:rPr lang="ru-RU" dirty="0" smtClean="0">
                <a:hlinkClick r:id="rId4" action="ppaction://hlinksldjump"/>
              </a:rPr>
              <a:t>FDDI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Беспроводные технологии:</a:t>
            </a:r>
          </a:p>
          <a:p>
            <a:pPr marL="360363" indent="-360363">
              <a:buFont typeface="+mj-lt"/>
              <a:buAutoNum type="arabicParenR"/>
            </a:pPr>
            <a:r>
              <a:rPr lang="en-US" dirty="0" smtClean="0">
                <a:hlinkClick r:id="rId4" action="ppaction://hlinksldjump"/>
              </a:rPr>
              <a:t>Bluetooth</a:t>
            </a:r>
            <a:r>
              <a:rPr lang="ru-RU" dirty="0" smtClean="0">
                <a:hlinkClick r:id="rId4" action="ppaction://hlinksldjump"/>
              </a:rPr>
              <a:t> (</a:t>
            </a:r>
            <a:r>
              <a:rPr lang="en-US" i="1" dirty="0" smtClean="0">
                <a:hlinkClick r:id="rId4" action="ppaction://hlinksldjump"/>
              </a:rPr>
              <a:t>Wireless Personal Area Network, WPAN</a:t>
            </a:r>
            <a:r>
              <a:rPr lang="ru-RU" dirty="0" smtClean="0">
                <a:hlinkClick r:id="rId4" action="ppaction://hlinksldjump"/>
              </a:rPr>
              <a:t>)</a:t>
            </a:r>
            <a:r>
              <a:rPr lang="en-US" dirty="0" smtClean="0">
                <a:hlinkClick r:id="rId4" action="ppaction://hlinksldjump"/>
              </a:rPr>
              <a:t>.</a:t>
            </a:r>
            <a:r>
              <a:rPr lang="ru-RU" dirty="0" smtClean="0"/>
              <a:t> </a:t>
            </a:r>
          </a:p>
          <a:p>
            <a:pPr marL="360363" indent="-360363">
              <a:buFont typeface="+mj-lt"/>
              <a:buAutoNum type="arabicParenR"/>
            </a:pPr>
            <a:r>
              <a:rPr lang="en-US" dirty="0" smtClean="0"/>
              <a:t> </a:t>
            </a:r>
            <a:r>
              <a:rPr lang="en-US" dirty="0" smtClean="0">
                <a:hlinkClick r:id="rId6" action="ppaction://hlinksldjump"/>
              </a:rPr>
              <a:t>Wi-Fi</a:t>
            </a:r>
            <a:r>
              <a:rPr lang="ru-RU" dirty="0" smtClean="0">
                <a:hlinkClick r:id="rId6" action="ppaction://hlinksldjump"/>
              </a:rPr>
              <a:t> (</a:t>
            </a:r>
            <a:r>
              <a:rPr lang="en-US" i="1" dirty="0" smtClean="0">
                <a:hlinkClick r:id="rId6" action="ppaction://hlinksldjump"/>
              </a:rPr>
              <a:t>Wireless Local Area Network</a:t>
            </a:r>
            <a:r>
              <a:rPr lang="ru-RU" i="1" dirty="0" smtClean="0">
                <a:hlinkClick r:id="rId6" action="ppaction://hlinksldjump"/>
              </a:rPr>
              <a:t>, </a:t>
            </a:r>
            <a:r>
              <a:rPr lang="en-US" dirty="0" smtClean="0">
                <a:hlinkClick r:id="rId6" action="ppaction://hlinksldjump"/>
              </a:rPr>
              <a:t>WLAN)</a:t>
            </a:r>
            <a:r>
              <a:rPr lang="ru-RU" dirty="0" smtClean="0">
                <a:hlinkClick r:id="rId6" action="ppaction://hlinksldjump"/>
              </a:rPr>
              <a:t>.</a:t>
            </a:r>
            <a:endParaRPr lang="ru-RU" dirty="0" smtClean="0"/>
          </a:p>
          <a:p>
            <a:pPr marL="360363" indent="-360363">
              <a:buFont typeface="+mj-lt"/>
              <a:buAutoNum type="arabicParenR"/>
            </a:pPr>
            <a:r>
              <a:rPr lang="en-US" dirty="0" smtClean="0">
                <a:hlinkClick r:id="rId7" action="ppaction://hlinksldjump"/>
              </a:rPr>
              <a:t> </a:t>
            </a:r>
            <a:r>
              <a:rPr lang="en-US" dirty="0" err="1" smtClean="0">
                <a:hlinkClick r:id="rId7" action="ppaction://hlinksldjump"/>
              </a:rPr>
              <a:t>WiMAX</a:t>
            </a:r>
            <a:r>
              <a:rPr lang="ru-RU" dirty="0" smtClean="0">
                <a:hlinkClick r:id="rId7" action="ppaction://hlinksldjump"/>
              </a:rPr>
              <a:t> </a:t>
            </a:r>
            <a:r>
              <a:rPr lang="ru-RU" i="1" dirty="0" smtClean="0">
                <a:hlinkClick r:id="rId7" action="ppaction://hlinksldjump"/>
              </a:rPr>
              <a:t>(</a:t>
            </a:r>
            <a:r>
              <a:rPr lang="en-US" i="1" dirty="0" smtClean="0">
                <a:hlinkClick r:id="rId7" action="ppaction://hlinksldjump"/>
              </a:rPr>
              <a:t>Wireless Metropolitan Area Network</a:t>
            </a:r>
            <a:r>
              <a:rPr lang="ru-RU" i="1" dirty="0" smtClean="0">
                <a:hlinkClick r:id="rId7" action="ppaction://hlinksldjump"/>
              </a:rPr>
              <a:t>, </a:t>
            </a:r>
            <a:r>
              <a:rPr lang="en-US" i="1" dirty="0" smtClean="0">
                <a:hlinkClick r:id="rId7" action="ppaction://hlinksldjump"/>
              </a:rPr>
              <a:t>WMAN</a:t>
            </a:r>
            <a:r>
              <a:rPr lang="ru-RU" i="1" dirty="0" smtClean="0">
                <a:hlinkClick r:id="rId7" action="ppaction://hlinksldjump"/>
              </a:rPr>
              <a:t>).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60" y="4714884"/>
            <a:ext cx="2143140" cy="17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786059"/>
            <a:ext cx="31618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3543311"/>
          </a:xfrm>
        </p:spPr>
        <p:txBody>
          <a:bodyPr>
            <a:normAutofit fontScale="77500" lnSpcReduction="20000"/>
          </a:bodyPr>
          <a:lstStyle/>
          <a:p>
            <a:pPr marL="174625" indent="369888">
              <a:buFont typeface="Calibri" pitchFamily="34" charset="0"/>
              <a:buChar char="―"/>
            </a:pPr>
            <a:r>
              <a:rPr lang="ru-RU" dirty="0" smtClean="0"/>
              <a:t>Разработана в 1973 г. </a:t>
            </a:r>
            <a:endParaRPr lang="en-US" dirty="0" smtClean="0"/>
          </a:p>
          <a:p>
            <a:pPr marL="174625" indent="369888">
              <a:buFont typeface="Calibri" pitchFamily="34" charset="0"/>
              <a:buChar char="―"/>
            </a:pPr>
            <a:r>
              <a:rPr lang="ru-RU" dirty="0" smtClean="0"/>
              <a:t>Роберт Меткалф (</a:t>
            </a:r>
            <a:r>
              <a:rPr lang="ru-RU" dirty="0" err="1" smtClean="0"/>
              <a:t>Robert</a:t>
            </a:r>
            <a:r>
              <a:rPr lang="ru-RU" dirty="0" smtClean="0"/>
              <a:t> </a:t>
            </a:r>
            <a:r>
              <a:rPr lang="ru-RU" dirty="0" err="1" smtClean="0"/>
              <a:t>Melancton</a:t>
            </a:r>
            <a:r>
              <a:rPr lang="ru-RU" dirty="0" smtClean="0"/>
              <a:t> </a:t>
            </a:r>
            <a:r>
              <a:rPr lang="ru-RU" dirty="0" err="1" smtClean="0"/>
              <a:t>Metcalfe</a:t>
            </a:r>
            <a:r>
              <a:rPr lang="ru-RU" dirty="0" smtClean="0"/>
              <a:t>).</a:t>
            </a:r>
          </a:p>
          <a:p>
            <a:pPr marL="174625" indent="369888">
              <a:buFont typeface="Calibri" pitchFamily="34" charset="0"/>
              <a:buChar char="―"/>
            </a:pPr>
            <a:r>
              <a:rPr lang="ru-RU" dirty="0" smtClean="0"/>
              <a:t>Компания </a:t>
            </a:r>
            <a:r>
              <a:rPr lang="en-US" dirty="0" smtClean="0"/>
              <a:t>Xerox</a:t>
            </a:r>
            <a:r>
              <a:rPr lang="ru-RU" dirty="0" smtClean="0"/>
              <a:t>.</a:t>
            </a:r>
          </a:p>
          <a:p>
            <a:pPr marL="174625" indent="369888">
              <a:buFont typeface="Calibri" pitchFamily="34" charset="0"/>
              <a:buChar char="―"/>
            </a:pPr>
            <a:r>
              <a:rPr lang="ru-RU" dirty="0" smtClean="0"/>
              <a:t>Сеть </a:t>
            </a:r>
            <a:r>
              <a:rPr lang="ru-RU" dirty="0" err="1" smtClean="0"/>
              <a:t>ALOHAnet</a:t>
            </a:r>
            <a:r>
              <a:rPr lang="ru-RU" dirty="0" smtClean="0"/>
              <a:t> (среда передачи радио эфир).</a:t>
            </a:r>
          </a:p>
          <a:p>
            <a:pPr marL="174625" indent="369888">
              <a:buFont typeface="Calibri" pitchFamily="34" charset="0"/>
              <a:buChar char="―"/>
            </a:pPr>
            <a:r>
              <a:rPr lang="en-US" b="1" dirty="0" smtClean="0"/>
              <a:t>Xerox</a:t>
            </a:r>
            <a:r>
              <a:rPr lang="ru-RU" b="1" dirty="0" smtClean="0"/>
              <a:t>, </a:t>
            </a:r>
            <a:r>
              <a:rPr lang="en-US" b="1" dirty="0" smtClean="0"/>
              <a:t>DEC</a:t>
            </a:r>
            <a:r>
              <a:rPr lang="ru-RU" b="1" dirty="0" smtClean="0"/>
              <a:t>, </a:t>
            </a:r>
            <a:r>
              <a:rPr lang="en-US" b="1" dirty="0" smtClean="0"/>
              <a:t>Intel</a:t>
            </a:r>
            <a:r>
              <a:rPr lang="ru-RU" dirty="0" smtClean="0"/>
              <a:t> используют сеть </a:t>
            </a:r>
            <a:r>
              <a:rPr lang="en-US" dirty="0" smtClean="0"/>
              <a:t>Ethernet</a:t>
            </a:r>
            <a:r>
              <a:rPr lang="ru-RU" dirty="0" smtClean="0"/>
              <a:t>  в качестве стандартного сетевого решения.</a:t>
            </a:r>
            <a:endParaRPr lang="en-US" dirty="0" smtClean="0"/>
          </a:p>
          <a:p>
            <a:pPr marL="174625" indent="369888">
              <a:buFont typeface="Calibri" pitchFamily="34" charset="0"/>
              <a:buChar char="―"/>
            </a:pPr>
            <a:r>
              <a:rPr lang="en-US" dirty="0" smtClean="0"/>
              <a:t>1982</a:t>
            </a:r>
            <a:r>
              <a:rPr lang="ru-RU" dirty="0" smtClean="0"/>
              <a:t> г. утвержден</a:t>
            </a:r>
            <a:r>
              <a:rPr lang="en-US" dirty="0" smtClean="0"/>
              <a:t> </a:t>
            </a:r>
            <a:r>
              <a:rPr lang="ru-RU" dirty="0" smtClean="0"/>
              <a:t>стандарт 802.3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905" t="13125" r="-1191" b="32500"/>
          <a:stretch>
            <a:fillRect/>
          </a:stretch>
        </p:blipFill>
        <p:spPr bwMode="auto">
          <a:xfrm>
            <a:off x="6786578" y="1428736"/>
            <a:ext cx="1714512" cy="16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Типы сетей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142984"/>
          <a:ext cx="8001060" cy="448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12"/>
                <a:gridCol w="2222518"/>
                <a:gridCol w="2518849"/>
                <a:gridCol w="1481681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технологии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 передачи данных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кабеля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Стандарт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77">
                <a:tc>
                  <a:txBody>
                    <a:bodyPr/>
                    <a:lstStyle/>
                    <a:p>
                      <a:r>
                        <a:rPr lang="en-US" dirty="0" smtClean="0"/>
                        <a:t>Ethernet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ru-RU" dirty="0" smtClean="0"/>
                        <a:t>Мбит/с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коаксиальный, витая пара, оптоволокно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377">
                <a:tc>
                  <a:txBody>
                    <a:bodyPr/>
                    <a:lstStyle/>
                    <a:p>
                      <a:r>
                        <a:rPr lang="en-US" dirty="0" smtClean="0"/>
                        <a:t>Fast Ethernet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Мбит/с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витая пара, оптоволокно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802.3</a:t>
                      </a:r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377">
                <a:tc>
                  <a:txBody>
                    <a:bodyPr/>
                    <a:lstStyle/>
                    <a:p>
                      <a:r>
                        <a:rPr lang="en-US" dirty="0" smtClean="0"/>
                        <a:t>Gigabit Ethernet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Гбит/с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витая пара, оптоволокно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802.3z,</a:t>
                      </a:r>
                    </a:p>
                    <a:p>
                      <a:pPr algn="ctr"/>
                      <a:r>
                        <a:rPr lang="en-US" dirty="0" smtClean="0"/>
                        <a:t>802.3ab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377">
                <a:tc>
                  <a:txBody>
                    <a:bodyPr/>
                    <a:lstStyle/>
                    <a:p>
                      <a:r>
                        <a:rPr lang="en-US" dirty="0" smtClean="0"/>
                        <a:t>5G Ethernet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r>
                        <a:rPr lang="ru-RU" baseline="0" dirty="0" smtClean="0"/>
                        <a:t> Гбит/с</a:t>
                      </a:r>
                    </a:p>
                    <a:p>
                      <a:pPr algn="ctr"/>
                      <a:r>
                        <a:rPr lang="ru-RU" baseline="0" dirty="0" smtClean="0"/>
                        <a:t>5 Гбит/с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витая пара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802.3bz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377">
                <a:tc>
                  <a:txBody>
                    <a:bodyPr/>
                    <a:lstStyle/>
                    <a:p>
                      <a:r>
                        <a:rPr lang="en-US" dirty="0" smtClean="0"/>
                        <a:t>10G</a:t>
                      </a:r>
                      <a:r>
                        <a:rPr lang="en-US" baseline="0" dirty="0" smtClean="0"/>
                        <a:t> Ethernet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Гбит/с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витая пара, оптоволокно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802.3ae</a:t>
                      </a:r>
                    </a:p>
                    <a:p>
                      <a:pPr algn="ctr"/>
                      <a:r>
                        <a:rPr lang="en-US" dirty="0" smtClean="0"/>
                        <a:t>802.3an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377">
                <a:tc>
                  <a:txBody>
                    <a:bodyPr/>
                    <a:lstStyle/>
                    <a:p>
                      <a:r>
                        <a:rPr lang="en-US" dirty="0" smtClean="0"/>
                        <a:t>100G</a:t>
                      </a:r>
                      <a:r>
                        <a:rPr lang="en-US" baseline="0" dirty="0" smtClean="0"/>
                        <a:t> Ethernet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Гбит/с</a:t>
                      </a:r>
                    </a:p>
                    <a:p>
                      <a:pPr algn="ctr"/>
                      <a:r>
                        <a:rPr lang="ru-RU" dirty="0" smtClean="0"/>
                        <a:t>100</a:t>
                      </a:r>
                      <a:r>
                        <a:rPr lang="ru-RU" baseline="0" dirty="0" smtClean="0"/>
                        <a:t> Гбит/с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оптоволокно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802.3ba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Стандарты кадра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31146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Варианты стандартов кадра: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Экспериментальная реализация в </a:t>
            </a:r>
            <a:r>
              <a:rPr lang="en-US" dirty="0" smtClean="0"/>
              <a:t>Xerox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Ethernet II (Ethernet DIX) – </a:t>
            </a:r>
            <a:r>
              <a:rPr lang="ru-RU" dirty="0" smtClean="0"/>
              <a:t>фирменный стандарт </a:t>
            </a:r>
            <a:r>
              <a:rPr lang="en-US" dirty="0" smtClean="0"/>
              <a:t>Ethernet </a:t>
            </a:r>
            <a:r>
              <a:rPr lang="ru-RU" dirty="0" smtClean="0"/>
              <a:t>компаний </a:t>
            </a:r>
            <a:r>
              <a:rPr lang="en-US" dirty="0" smtClean="0"/>
              <a:t>Xerox, Intel, DEC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IEEE 802.3 – </a:t>
            </a:r>
            <a:r>
              <a:rPr lang="ru-RU" dirty="0" smtClean="0"/>
              <a:t>юридический стандарт </a:t>
            </a:r>
            <a:r>
              <a:rPr lang="en-US" dirty="0" smtClean="0"/>
              <a:t>Ethernet</a:t>
            </a:r>
            <a:endParaRPr lang="ru-RU" dirty="0" smtClean="0"/>
          </a:p>
          <a:p>
            <a:pPr>
              <a:buFont typeface="Calibri" pitchFamily="34" charset="0"/>
              <a:buChar char="–"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Ethernet</a:t>
            </a:r>
            <a:r>
              <a:rPr lang="ru-RU" dirty="0" smtClean="0"/>
              <a:t> II и IEEE 802.3 незначительно отличаются. 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кадра в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5857892"/>
            <a:ext cx="8186766" cy="4000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Формат кадра </a:t>
            </a:r>
            <a:r>
              <a:rPr lang="en-US" dirty="0" smtClean="0"/>
              <a:t>Ethernet</a:t>
            </a:r>
            <a:r>
              <a:rPr lang="ru-RU" dirty="0" smtClean="0"/>
              <a:t> </a:t>
            </a:r>
            <a:r>
              <a:rPr lang="en-US" dirty="0" smtClean="0"/>
              <a:t>II (DIX)</a:t>
            </a:r>
            <a:r>
              <a:rPr lang="ru-RU" dirty="0" smtClean="0"/>
              <a:t> в других стандартах незначительно отличается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7624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86116" y="4000504"/>
            <a:ext cx="132279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0800 - </a:t>
            </a:r>
            <a:r>
              <a:rPr lang="en-US" dirty="0" smtClean="0"/>
              <a:t> IPv4</a:t>
            </a:r>
          </a:p>
          <a:p>
            <a:r>
              <a:rPr lang="en-US" dirty="0" smtClean="0"/>
              <a:t>86DD – IPv6</a:t>
            </a:r>
          </a:p>
          <a:p>
            <a:r>
              <a:rPr lang="en-US" dirty="0" smtClean="0"/>
              <a:t>0806 - ARP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786182" y="3571876"/>
            <a:ext cx="357190" cy="4286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кадра в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Место </a:t>
            </a:r>
            <a:r>
              <a:rPr lang="en-US" dirty="0" smtClean="0"/>
              <a:t>Ethernet</a:t>
            </a:r>
            <a:r>
              <a:rPr lang="ru-RU" dirty="0" smtClean="0"/>
              <a:t> в модели </a:t>
            </a:r>
            <a:r>
              <a:rPr lang="en-US" dirty="0" smtClean="0"/>
              <a:t>OSI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4456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000108"/>
            <a:ext cx="88582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Две технологии </a:t>
            </a:r>
            <a:r>
              <a:rPr lang="en-US" sz="2400" dirty="0" smtClean="0"/>
              <a:t>Ethernet</a:t>
            </a:r>
            <a:r>
              <a:rPr lang="ru-RU" sz="2400" dirty="0" smtClean="0"/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Классический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Ethernet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51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Появление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технологии 1973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3651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Разделяемая среда 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коллизии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65125" eaLnBrk="0" fontAlgn="base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–"/>
            </a:pPr>
            <a:r>
              <a:rPr lang="ru-RU" sz="2000" dirty="0" smtClean="0">
                <a:cs typeface="Times New Roman" pitchFamily="18" charset="0"/>
              </a:rPr>
              <a:t> Метод </a:t>
            </a:r>
            <a:r>
              <a:rPr lang="en-US" sz="2000" dirty="0" smtClean="0">
                <a:cs typeface="Times New Roman" pitchFamily="18" charset="0"/>
              </a:rPr>
              <a:t>CSMA/CD (Carrier Sense Multiple Access with Collision Detection)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51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Недостатки: плохая </a:t>
            </a:r>
            <a:r>
              <a:rPr lang="ru-RU" sz="2000" dirty="0" err="1" smtClean="0">
                <a:ea typeface="Times New Roman" pitchFamily="18" charset="0"/>
                <a:cs typeface="Times New Roman" pitchFamily="18" charset="0"/>
              </a:rPr>
              <a:t>масштабируемость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, низкая безопасность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8010553" cy="32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0694" y="3214686"/>
            <a:ext cx="785818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214686"/>
            <a:ext cx="857256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Коллизии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48697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4786346" cy="14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643446"/>
            <a:ext cx="5072098" cy="139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000108"/>
            <a:ext cx="85011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2) </a:t>
            </a:r>
            <a:r>
              <a:rPr lang="ru-RU" sz="2800" dirty="0" smtClean="0"/>
              <a:t>Коммутируемый </a:t>
            </a:r>
            <a:r>
              <a:rPr lang="en-US" sz="2800" dirty="0" smtClean="0"/>
              <a:t>Ethernet </a:t>
            </a:r>
            <a:r>
              <a:rPr lang="ru-RU" sz="2800" dirty="0" smtClean="0"/>
              <a:t>:</a:t>
            </a:r>
          </a:p>
          <a:p>
            <a:pPr marL="365125" lvl="0">
              <a:buFont typeface="Calibri" pitchFamily="34" charset="0"/>
              <a:buChar char="–"/>
            </a:pPr>
            <a:r>
              <a:rPr lang="ru-RU" sz="2800" dirty="0" smtClean="0"/>
              <a:t> Появление усовершенствованной технологии 1995 г. (</a:t>
            </a:r>
            <a:r>
              <a:rPr lang="en-US" sz="2800" dirty="0" smtClean="0"/>
              <a:t>Fast Ethernet</a:t>
            </a:r>
            <a:r>
              <a:rPr lang="ru-RU" sz="2800" dirty="0" smtClean="0"/>
              <a:t>).</a:t>
            </a:r>
          </a:p>
          <a:p>
            <a:pPr marL="365125">
              <a:buFont typeface="Calibri" pitchFamily="34" charset="0"/>
              <a:buChar char="–"/>
            </a:pPr>
            <a:r>
              <a:rPr lang="ru-RU" sz="2800" dirty="0" smtClean="0"/>
              <a:t> Замена разделяемой среды на соединение точка-точка.</a:t>
            </a:r>
          </a:p>
          <a:p>
            <a:pPr marL="365125">
              <a:buFont typeface="Calibri" pitchFamily="34" charset="0"/>
              <a:buChar char="–"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Разработка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нового устройства –коммутатор (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swith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</a:p>
          <a:p>
            <a:pPr marL="822325" lvl="1">
              <a:buFont typeface="Calibri" pitchFamily="34" charset="0"/>
              <a:buChar char="–"/>
            </a:pPr>
            <a:r>
              <a:rPr lang="ru-RU" sz="2800" baseline="0" dirty="0" smtClean="0">
                <a:cs typeface="Arial" pitchFamily="34" charset="0"/>
              </a:rPr>
              <a:t> </a:t>
            </a:r>
            <a:r>
              <a:rPr lang="ru-RU" sz="2800" baseline="0" dirty="0" err="1" smtClean="0">
                <a:cs typeface="Arial" pitchFamily="34" charset="0"/>
              </a:rPr>
              <a:t>полносвязная</a:t>
            </a:r>
            <a:r>
              <a:rPr lang="ru-RU" sz="2800" baseline="0" dirty="0" smtClean="0">
                <a:cs typeface="Arial" pitchFamily="34" charset="0"/>
              </a:rPr>
              <a:t> топология.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3929058" y="5857892"/>
            <a:ext cx="1285852" cy="69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2" action="ppaction://hlinksldjump"/>
              </a:rPr>
              <a:t>к списку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Wi-Fi </a:t>
            </a:r>
            <a:r>
              <a:rPr lang="ru-RU" dirty="0" smtClean="0"/>
              <a:t>– технология беспроводных локальных сетей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Разработана 1998 г. Джоном </a:t>
            </a:r>
            <a:r>
              <a:rPr lang="ru-RU" dirty="0" err="1" smtClean="0"/>
              <a:t>О’Салливан</a:t>
            </a:r>
            <a:r>
              <a:rPr lang="ru-RU" dirty="0" smtClean="0"/>
              <a:t>.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CSIRO (Commonwealth Scientific and Industrial Research </a:t>
            </a:r>
            <a:r>
              <a:rPr lang="en-US" dirty="0" err="1" smtClean="0"/>
              <a:t>Organisation</a:t>
            </a:r>
            <a:r>
              <a:rPr lang="en-US" dirty="0" smtClean="0"/>
              <a:t>)</a:t>
            </a:r>
            <a:endParaRPr lang="ru-RU" dirty="0" smtClean="0"/>
          </a:p>
          <a:p>
            <a:pPr marL="447675" lvl="1" indent="9525">
              <a:buFont typeface="Calibri" pitchFamily="34" charset="0"/>
              <a:buChar char="–"/>
            </a:pPr>
            <a:r>
              <a:rPr lang="ru-RU" dirty="0" smtClean="0"/>
              <a:t>  </a:t>
            </a:r>
            <a:r>
              <a:rPr lang="en-US" dirty="0" smtClean="0"/>
              <a:t>Wi-Fi Alliance</a:t>
            </a:r>
            <a:r>
              <a:rPr lang="ru-RU" dirty="0" smtClean="0"/>
              <a:t>.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Стандарт </a:t>
            </a:r>
            <a:r>
              <a:rPr lang="en-US" dirty="0" smtClean="0"/>
              <a:t>IEEE 802.11.</a:t>
            </a:r>
            <a:endParaRPr lang="ru-RU" dirty="0" smtClean="0"/>
          </a:p>
          <a:p>
            <a:pPr lvl="1">
              <a:buFont typeface="Calibri" pitchFamily="34" charset="0"/>
              <a:buChar char="–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Аббревиатура </a:t>
            </a:r>
            <a:r>
              <a:rPr lang="en-US" dirty="0" smtClean="0"/>
              <a:t>Wi-Fi</a:t>
            </a:r>
            <a:r>
              <a:rPr lang="ru-RU" dirty="0" smtClean="0"/>
              <a:t> ни как не расшифровывается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Первоначальный вариант </a:t>
            </a:r>
            <a:r>
              <a:rPr lang="en-US" dirty="0" smtClean="0"/>
              <a:t>Wireless Fidelity</a:t>
            </a:r>
            <a:r>
              <a:rPr lang="ru-RU" dirty="0" smtClean="0"/>
              <a:t>.</a:t>
            </a:r>
          </a:p>
          <a:p>
            <a:pPr lvl="1">
              <a:buFont typeface="Calibri" pitchFamily="34" charset="0"/>
              <a:buChar char="–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Компания </a:t>
            </a:r>
            <a:r>
              <a:rPr lang="en-US" dirty="0" smtClean="0"/>
              <a:t>Wi-Fi Alliance</a:t>
            </a:r>
            <a:r>
              <a:rPr lang="ru-RU" dirty="0" smtClean="0"/>
              <a:t> проверяет оборудование на соответствие стандарту.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8469" y="285728"/>
            <a:ext cx="2045531" cy="110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43890" cy="1285836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Компьютерная сеть</a:t>
            </a:r>
            <a:r>
              <a:rPr lang="ru-RU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01080" cy="200026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Достоинства:</a:t>
            </a:r>
          </a:p>
          <a:p>
            <a:pPr marL="355600" lvl="0" indent="288925">
              <a:buFont typeface="+mj-lt"/>
              <a:buAutoNum type="arabicParenR"/>
            </a:pPr>
            <a:r>
              <a:rPr lang="ru-RU" dirty="0" smtClean="0"/>
              <a:t>совместное использование информационных ресурсов;</a:t>
            </a:r>
          </a:p>
          <a:p>
            <a:pPr marL="355600" lvl="0" indent="288925">
              <a:buFont typeface="+mj-lt"/>
              <a:buAutoNum type="arabicParenR"/>
            </a:pPr>
            <a:r>
              <a:rPr lang="ru-RU" dirty="0" smtClean="0"/>
              <a:t>совместное использование устройств;</a:t>
            </a:r>
          </a:p>
          <a:p>
            <a:pPr marL="355600" lvl="0" indent="288925">
              <a:buFont typeface="+mj-lt"/>
              <a:buAutoNum type="arabicParenR"/>
            </a:pPr>
            <a:r>
              <a:rPr lang="ru-RU" dirty="0" smtClean="0"/>
              <a:t>быстрый обмен информацией между компьютерам;</a:t>
            </a:r>
          </a:p>
          <a:p>
            <a:pPr marL="355600" indent="288925">
              <a:buFont typeface="+mj-lt"/>
              <a:buAutoNum type="arabicParenR"/>
            </a:pPr>
            <a:r>
              <a:rPr lang="ru-RU" dirty="0" smtClean="0"/>
              <a:t>возможность объединения вычислительных мощностей для решения сложных задач.</a:t>
            </a:r>
          </a:p>
          <a:p>
            <a:pPr marL="514350" lvl="0" indent="-51435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786214" cy="270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57752" y="3714752"/>
            <a:ext cx="4114800" cy="171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14350" lvl="0" indent="-514350">
              <a:buNone/>
            </a:pPr>
            <a:endParaRPr lang="ru-RU" sz="3200" dirty="0" smtClean="0"/>
          </a:p>
          <a:p>
            <a:pPr marL="514350" lvl="0" indent="-514350">
              <a:buNone/>
            </a:pPr>
            <a:r>
              <a:rPr lang="ru-RU" sz="3200" dirty="0" smtClean="0"/>
              <a:t>Недостатки: </a:t>
            </a:r>
          </a:p>
          <a:p>
            <a:pPr marL="166688" indent="288925">
              <a:buFont typeface="+mj-lt"/>
              <a:buAutoNum type="arabicParenR"/>
            </a:pPr>
            <a:r>
              <a:rPr lang="ru-RU" sz="3200" dirty="0" smtClean="0"/>
              <a:t>снижение безопасности ;</a:t>
            </a:r>
          </a:p>
          <a:p>
            <a:pPr marL="166688" lvl="0" indent="288925">
              <a:buFont typeface="+mj-lt"/>
              <a:buAutoNum type="arabicParenR"/>
            </a:pPr>
            <a:r>
              <a:rPr lang="ru-RU" sz="3200" dirty="0" smtClean="0"/>
              <a:t>финансовые затраты;</a:t>
            </a:r>
          </a:p>
          <a:p>
            <a:pPr marL="166688" lvl="0" indent="288925">
              <a:buFont typeface="+mj-lt"/>
              <a:buAutoNum type="arabicParenR"/>
            </a:pPr>
            <a:r>
              <a:rPr lang="ru-RU" sz="3200" dirty="0" smtClean="0"/>
              <a:t>нужен специалист </a:t>
            </a:r>
            <a:r>
              <a:rPr lang="ru-RU" sz="3200" smtClean="0"/>
              <a:t>по обслуживанию.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214842" cy="8572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Режимы работы </a:t>
            </a:r>
            <a:r>
              <a:rPr lang="en-US" sz="2800" dirty="0" smtClean="0"/>
              <a:t>Wi-Fi:</a:t>
            </a:r>
          </a:p>
          <a:p>
            <a:pPr>
              <a:buNone/>
            </a:pPr>
            <a:r>
              <a:rPr lang="en-US" sz="2800" dirty="0" smtClean="0"/>
              <a:t>1)</a:t>
            </a:r>
            <a:r>
              <a:rPr lang="ru-RU" sz="2800" dirty="0" smtClean="0"/>
              <a:t>Инфраструктурный режим.</a:t>
            </a:r>
            <a:endParaRPr lang="en-US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29124" y="1357298"/>
            <a:ext cx="4714876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/>
              <a:t>2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3400" dirty="0" smtClean="0"/>
              <a:t>О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дноранговый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режим (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ad-hoc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786182" cy="29571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578423" cy="292895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9286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Место </a:t>
            </a:r>
            <a:r>
              <a:rPr lang="en-US" sz="2800" dirty="0" smtClean="0"/>
              <a:t>Wi-Fi</a:t>
            </a:r>
            <a:r>
              <a:rPr lang="ru-RU" sz="2800" dirty="0" smtClean="0"/>
              <a:t> в модели </a:t>
            </a:r>
            <a:r>
              <a:rPr lang="en-US" sz="2800" dirty="0" smtClean="0"/>
              <a:t>OSI</a:t>
            </a:r>
            <a:r>
              <a:rPr lang="ru-RU" sz="2800" dirty="0" smtClean="0"/>
              <a:t> (</a:t>
            </a:r>
            <a:r>
              <a:rPr lang="en-US" sz="2800" dirty="0" smtClean="0"/>
              <a:t>Open Systems Interconnection Basic Reference Model</a:t>
            </a:r>
            <a:r>
              <a:rPr lang="ru-RU" sz="2800" dirty="0" smtClean="0"/>
              <a:t> - эталонную модель взаимодействия открытых систем 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286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84456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7429520" cy="500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Формат кадра </a:t>
            </a:r>
            <a:r>
              <a:rPr lang="en-US" sz="2800" dirty="0" smtClean="0"/>
              <a:t>Wi-Fi</a:t>
            </a:r>
            <a:r>
              <a:rPr lang="ru-RU" sz="2800" dirty="0" smtClean="0"/>
              <a:t> уровня</a:t>
            </a:r>
            <a:r>
              <a:rPr lang="en-US" sz="2800" dirty="0" smtClean="0"/>
              <a:t> MAC</a:t>
            </a:r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7929586" cy="190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02" y="4500570"/>
            <a:ext cx="864399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500" b="1" dirty="0" smtClean="0"/>
              <a:t>Адрес 1</a:t>
            </a:r>
            <a:r>
              <a:rPr lang="ru-RU" sz="1500" dirty="0" smtClean="0"/>
              <a:t> (</a:t>
            </a:r>
            <a:r>
              <a:rPr lang="ru-RU" sz="1500" dirty="0" err="1" smtClean="0"/>
              <a:t>Receiver</a:t>
            </a:r>
            <a:r>
              <a:rPr lang="ru-RU" sz="1500" dirty="0" smtClean="0"/>
              <a:t> </a:t>
            </a:r>
            <a:r>
              <a:rPr lang="ru-RU" sz="1500" dirty="0" err="1" smtClean="0"/>
              <a:t>Address</a:t>
            </a:r>
            <a:r>
              <a:rPr lang="ru-RU" sz="1500" dirty="0" smtClean="0"/>
              <a:t>, </a:t>
            </a:r>
            <a:r>
              <a:rPr lang="en-US" sz="1500" dirty="0" smtClean="0"/>
              <a:t>RA</a:t>
            </a:r>
            <a:r>
              <a:rPr lang="ru-RU" sz="1500" dirty="0" smtClean="0"/>
              <a:t>)</a:t>
            </a:r>
          </a:p>
          <a:p>
            <a:r>
              <a:rPr lang="ru-RU" sz="1500" b="1" dirty="0" smtClean="0"/>
              <a:t>Адрес 2 </a:t>
            </a:r>
            <a:r>
              <a:rPr lang="ru-RU" sz="1500" dirty="0" smtClean="0"/>
              <a:t>(</a:t>
            </a:r>
            <a:r>
              <a:rPr lang="ru-RU" sz="1500" dirty="0" err="1" smtClean="0"/>
              <a:t>Transmitter</a:t>
            </a:r>
            <a:r>
              <a:rPr lang="ru-RU" sz="1500" dirty="0" smtClean="0"/>
              <a:t> </a:t>
            </a:r>
            <a:r>
              <a:rPr lang="ru-RU" sz="1500" dirty="0" err="1" smtClean="0"/>
              <a:t>address</a:t>
            </a:r>
            <a:r>
              <a:rPr lang="ru-RU" sz="1500" dirty="0" smtClean="0"/>
              <a:t>, </a:t>
            </a:r>
            <a:r>
              <a:rPr lang="en-US" sz="1500" dirty="0" smtClean="0"/>
              <a:t>TA</a:t>
            </a:r>
            <a:r>
              <a:rPr lang="ru-RU" sz="1500" dirty="0" smtClean="0"/>
              <a:t>- Адрес устройства получателя).</a:t>
            </a:r>
          </a:p>
          <a:p>
            <a:r>
              <a:rPr lang="ru-RU" sz="1500" b="1" dirty="0" smtClean="0"/>
              <a:t>Адрес 3 </a:t>
            </a:r>
            <a:r>
              <a:rPr lang="ru-RU" sz="1500" dirty="0" smtClean="0"/>
              <a:t>(</a:t>
            </a:r>
            <a:r>
              <a:rPr lang="ru-RU" sz="1500" dirty="0" err="1" smtClean="0"/>
              <a:t>Destination</a:t>
            </a:r>
            <a:r>
              <a:rPr lang="ru-RU" sz="1500" dirty="0" smtClean="0"/>
              <a:t> </a:t>
            </a:r>
            <a:r>
              <a:rPr lang="ru-RU" sz="1500" dirty="0" err="1" smtClean="0"/>
              <a:t>Address</a:t>
            </a:r>
            <a:r>
              <a:rPr lang="ru-RU" sz="1500" dirty="0" smtClean="0"/>
              <a:t>, </a:t>
            </a:r>
            <a:r>
              <a:rPr lang="en-US" sz="1500" dirty="0" smtClean="0"/>
              <a:t>DA</a:t>
            </a:r>
            <a:r>
              <a:rPr lang="ru-RU" sz="1500" dirty="0" smtClean="0"/>
              <a:t>).</a:t>
            </a:r>
          </a:p>
          <a:p>
            <a:r>
              <a:rPr lang="ru-RU" sz="1500" b="1" dirty="0" smtClean="0"/>
              <a:t>Адрес 4 </a:t>
            </a:r>
            <a:r>
              <a:rPr lang="ru-RU" sz="1500" dirty="0" smtClean="0"/>
              <a:t>(</a:t>
            </a:r>
            <a:r>
              <a:rPr lang="ru-RU" sz="1500" dirty="0" err="1" smtClean="0"/>
              <a:t>Source</a:t>
            </a:r>
            <a:r>
              <a:rPr lang="ru-RU" sz="1500" dirty="0" smtClean="0"/>
              <a:t> </a:t>
            </a:r>
            <a:r>
              <a:rPr lang="ru-RU" sz="1500" dirty="0" err="1" smtClean="0"/>
              <a:t>Address</a:t>
            </a:r>
            <a:r>
              <a:rPr lang="ru-RU" sz="1500" dirty="0" smtClean="0"/>
              <a:t>, </a:t>
            </a:r>
            <a:r>
              <a:rPr lang="en-US" sz="1500" dirty="0" smtClean="0"/>
              <a:t>SA</a:t>
            </a:r>
            <a:r>
              <a:rPr lang="ru-RU" sz="15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000108"/>
            <a:ext cx="7286676" cy="428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Пример, фрагментация кадра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Wi-Fi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04264"/>
            <a:ext cx="4967285" cy="482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000108"/>
          <a:ext cx="8143932" cy="514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333722"/>
                <a:gridCol w="1416004"/>
                <a:gridCol w="2322372"/>
                <a:gridCol w="1785950"/>
              </a:tblGrid>
              <a:tr h="485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Поколение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Стандарт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выпуска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Частота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</a:t>
                      </a:r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ru-RU" smtClean="0"/>
                        <a:t>или</a:t>
                      </a:r>
                      <a:r>
                        <a:rPr lang="en-US" smtClean="0"/>
                        <a:t> </a:t>
                      </a:r>
                      <a:r>
                        <a:rPr lang="en-US" dirty="0" smtClean="0"/>
                        <a:t>2 </a:t>
                      </a:r>
                      <a:r>
                        <a:rPr lang="ru-RU" dirty="0" smtClean="0"/>
                        <a:t>Мбит/с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802.11b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M</a:t>
                      </a:r>
                      <a:r>
                        <a:rPr lang="ru-RU" dirty="0" smtClean="0"/>
                        <a:t>бит/с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</a:t>
                      </a:r>
                      <a:r>
                        <a:rPr lang="en-US" dirty="0" smtClean="0"/>
                        <a:t>11a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r>
                        <a:rPr lang="ru-RU" dirty="0" smtClean="0"/>
                        <a:t> Мбит/с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 ГГц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802.11g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54 M</a:t>
                      </a:r>
                      <a:r>
                        <a:rPr lang="ru-RU" baseline="0" dirty="0" smtClean="0"/>
                        <a:t>бит/с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 ГГц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40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до</a:t>
                      </a:r>
                      <a:r>
                        <a:rPr lang="en-US" baseline="0" dirty="0" smtClean="0"/>
                        <a:t>  600 </a:t>
                      </a:r>
                      <a:r>
                        <a:rPr lang="en-US" dirty="0" smtClean="0"/>
                        <a:t>M</a:t>
                      </a:r>
                      <a:r>
                        <a:rPr lang="ru-RU" dirty="0" smtClean="0"/>
                        <a:t>бит/с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4 </a:t>
                      </a:r>
                      <a:r>
                        <a:rPr lang="ru-RU" dirty="0" smtClean="0"/>
                        <a:t>антенны)</a:t>
                      </a:r>
                      <a:endParaRPr lang="en-US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до </a:t>
                      </a:r>
                      <a:r>
                        <a:rPr lang="en-US" dirty="0" smtClean="0"/>
                        <a:t>150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Мбит/с (1 антенна)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 или 5,0 ГГц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3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802.11ac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6,77</a:t>
                      </a:r>
                      <a:r>
                        <a:rPr lang="ru-RU" dirty="0" smtClean="0"/>
                        <a:t> Гбит/с</a:t>
                      </a:r>
                    </a:p>
                    <a:p>
                      <a:pPr algn="ctr"/>
                      <a:r>
                        <a:rPr lang="en-US" dirty="0" smtClean="0"/>
                        <a:t>1,69</a:t>
                      </a:r>
                      <a:r>
                        <a:rPr lang="ru-RU" baseline="0" dirty="0" smtClean="0"/>
                        <a:t> Гбит/с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 ГГц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3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802.11</a:t>
                      </a:r>
                      <a:r>
                        <a:rPr lang="en-US" dirty="0" smtClean="0"/>
                        <a:t>ax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1,15</a:t>
                      </a:r>
                      <a:r>
                        <a:rPr lang="en-US" baseline="0" dirty="0" smtClean="0"/>
                        <a:t>  </a:t>
                      </a:r>
                      <a:r>
                        <a:rPr lang="ru-RU" baseline="0" dirty="0" smtClean="0"/>
                        <a:t>Гбит/с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9,6  </a:t>
                      </a:r>
                      <a:r>
                        <a:rPr lang="ru-RU" baseline="0" dirty="0" smtClean="0"/>
                        <a:t>Гбит/с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 или 5,0 ГГц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1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</a:t>
                      </a:r>
                      <a:r>
                        <a:rPr lang="ru-RU" smtClean="0"/>
                        <a:t>11</a:t>
                      </a:r>
                      <a:r>
                        <a:rPr lang="en-US" smtClean="0"/>
                        <a:t>be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до 40 Гбит/с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Инфракрасное излучение </a:t>
            </a:r>
          </a:p>
          <a:p>
            <a:pPr lvl="1"/>
            <a:r>
              <a:rPr lang="ru-RU" dirty="0" smtClean="0"/>
              <a:t>802.11, устаревший метод.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Электромагнитное излучение:</a:t>
            </a:r>
          </a:p>
          <a:p>
            <a:pPr lvl="1"/>
            <a:r>
              <a:rPr lang="ru-RU" dirty="0" smtClean="0"/>
              <a:t>2.4 ГГц – 802.11</a:t>
            </a:r>
            <a:r>
              <a:rPr lang="en-US" dirty="0" smtClean="0"/>
              <a:t>b, 802.11g, 802.11n</a:t>
            </a:r>
            <a:r>
              <a:rPr lang="ru-RU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5 </a:t>
            </a:r>
            <a:r>
              <a:rPr lang="ru-RU" dirty="0" smtClean="0"/>
              <a:t>ГГц – 802.11</a:t>
            </a:r>
            <a:r>
              <a:rPr lang="en-US" dirty="0" smtClean="0"/>
              <a:t>a, 802.11ac, 802.11n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Диапазоны частот 2.4 и 5 ГГц не требуют лицензирования:</a:t>
            </a:r>
          </a:p>
          <a:p>
            <a:pPr lvl="1"/>
            <a:r>
              <a:rPr lang="ru-RU" dirty="0" smtClean="0"/>
              <a:t>Можно использовать свободно.</a:t>
            </a:r>
          </a:p>
          <a:p>
            <a:pPr lvl="1"/>
            <a:r>
              <a:rPr lang="ru-RU" dirty="0" smtClean="0"/>
              <a:t>Другие устройства также используют этот диапазон и создают помехи.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3286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Ширина канала передаваемого сигнала: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20 МГц – первые стандарты </a:t>
            </a:r>
            <a:r>
              <a:rPr lang="en-US" dirty="0" smtClean="0"/>
              <a:t>Wi-Fi</a:t>
            </a:r>
            <a:endParaRPr lang="ru-RU" dirty="0" smtClean="0"/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40 МГц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802.11n</a:t>
            </a:r>
            <a:endParaRPr lang="ru-RU" dirty="0" smtClean="0"/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80 МГц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802.11ac</a:t>
            </a:r>
            <a:r>
              <a:rPr lang="ru-RU" dirty="0" smtClean="0"/>
              <a:t> (поддержка обязательна)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160 МГц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802.11ac</a:t>
            </a:r>
            <a:r>
              <a:rPr lang="ru-RU" dirty="0" smtClean="0"/>
              <a:t> (поддержка по желанию)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245" y="4429132"/>
            <a:ext cx="7204380" cy="21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2144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передачи и приема сигнала возможно использование нескольких антенн: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Стандарт </a:t>
            </a:r>
            <a:r>
              <a:rPr lang="en-US" dirty="0" smtClean="0"/>
              <a:t>802.11n</a:t>
            </a:r>
            <a:r>
              <a:rPr lang="ru-RU" dirty="0" smtClean="0"/>
              <a:t>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Пространственный поток – сигнал, распространяется от одной антенны до другой.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450259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74841"/>
            <a:ext cx="2574937" cy="22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t="5982"/>
          <a:stretch>
            <a:fillRect/>
          </a:stretch>
        </p:blipFill>
        <p:spPr bwMode="auto">
          <a:xfrm>
            <a:off x="1357290" y="4563016"/>
            <a:ext cx="2643206" cy="22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57158" y="3500438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MIMO (Multiple Input Multiple Output)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метод кодирования сигнала для использования нескольких антенн: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SU-MIMO (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MIMO).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MU-MIMO (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MIMO).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технологии </a:t>
            </a:r>
            <a:r>
              <a:rPr lang="en-US" dirty="0" smtClean="0"/>
              <a:t>Wi-Fi</a:t>
            </a:r>
            <a:r>
              <a:rPr lang="ru-RU" dirty="0" smtClean="0"/>
              <a:t> скорость передачи зависит от качества сигнала:</a:t>
            </a:r>
          </a:p>
          <a:p>
            <a:pPr marL="400050" lvl="1" indent="0"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Высокое качество – скорость увеличивается.</a:t>
            </a:r>
          </a:p>
          <a:p>
            <a:pPr marL="400050" lvl="1" indent="0"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Низкое качество – скорость уменьшается.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Адаптация скорости передачи сигнала реализуется за счет изменения:</a:t>
            </a:r>
          </a:p>
          <a:p>
            <a:pPr marL="400050" lvl="1" indent="0"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«Ширины» используемых каналов.</a:t>
            </a:r>
          </a:p>
          <a:p>
            <a:pPr marL="400050" lvl="1" indent="0"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Методов модуляции.</a:t>
            </a:r>
          </a:p>
          <a:p>
            <a:pPr marL="400050" lvl="1" indent="0"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Интервала между сигналами (</a:t>
            </a:r>
            <a:r>
              <a:rPr lang="en-US" dirty="0" smtClean="0"/>
              <a:t>Guard Interval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571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Варианты скорости для одного пространственного потока </a:t>
            </a:r>
            <a:r>
              <a:rPr lang="en-US" dirty="0" smtClean="0"/>
              <a:t>Wi-Fi: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428736"/>
            <a:ext cx="88011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643174" y="2428868"/>
            <a:ext cx="92869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15306" y="6000768"/>
            <a:ext cx="92869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286248" y="6500810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3" action="ppaction://hlinksldjump"/>
              </a:rPr>
              <a:t>к списку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Системный администратор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85926"/>
            <a:ext cx="4686304" cy="45005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200" b="1" dirty="0" smtClean="0"/>
              <a:t>Обязанности системного администратора:</a:t>
            </a:r>
            <a:endParaRPr lang="ru-RU" sz="4200" dirty="0" smtClean="0"/>
          </a:p>
          <a:p>
            <a:pPr marL="514350" lvl="0" indent="-514350">
              <a:buFont typeface="+mj-lt"/>
              <a:buAutoNum type="arabicParenR"/>
            </a:pPr>
            <a:r>
              <a:rPr lang="ru-RU" sz="4200" dirty="0" smtClean="0"/>
              <a:t>разграничение прав доступа пользователей к ресурсам сети;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4200" dirty="0" smtClean="0"/>
              <a:t>обеспечение защиты информации;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4200" dirty="0" smtClean="0"/>
              <a:t>предотвращение потери данных в случае сбоя электропитания;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4200" dirty="0" smtClean="0"/>
              <a:t>периодическое копирование и архивирование данных;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4200" smtClean="0"/>
              <a:t>замена оборудования.</a:t>
            </a:r>
            <a:endParaRPr lang="ru-RU" sz="4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724747" cy="315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Token Ring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3"/>
            <a:ext cx="8501122" cy="2500330"/>
          </a:xfrm>
        </p:spPr>
        <p:txBody>
          <a:bodyPr>
            <a:normAutofit fontScale="62500" lnSpcReduction="20000"/>
          </a:bodyPr>
          <a:lstStyle/>
          <a:p>
            <a:pPr marL="263525" indent="-263525">
              <a:buFont typeface="+mj-lt"/>
              <a:buAutoNum type="arabicParenR"/>
            </a:pPr>
            <a:endParaRPr lang="en-US" dirty="0" smtClean="0"/>
          </a:p>
          <a:p>
            <a:pPr marL="263525" indent="-263525">
              <a:buFont typeface="Calibri" pitchFamily="34" charset="0"/>
              <a:buChar char="―"/>
            </a:pPr>
            <a:r>
              <a:rPr lang="ru-RU" dirty="0" smtClean="0"/>
              <a:t>Разработана в 1984 г.</a:t>
            </a:r>
          </a:p>
          <a:p>
            <a:pPr marL="263525" indent="-263525">
              <a:buFont typeface="Calibri" pitchFamily="34" charset="0"/>
              <a:buChar char="―"/>
            </a:pPr>
            <a:r>
              <a:rPr lang="ru-RU" dirty="0" smtClean="0"/>
              <a:t>Стандарт IEEE 802.5 принят в 1985 г.</a:t>
            </a:r>
          </a:p>
          <a:p>
            <a:pPr marL="263525" indent="-263525">
              <a:buFont typeface="Calibri" pitchFamily="34" charset="0"/>
              <a:buChar char="―"/>
            </a:pPr>
            <a:r>
              <a:rPr lang="ru-RU" dirty="0" smtClean="0"/>
              <a:t>Физическая топология  – звезда, логическая – кольцо.</a:t>
            </a:r>
          </a:p>
          <a:p>
            <a:pPr marL="263525" indent="-263525">
              <a:buFont typeface="Calibri" pitchFamily="34" charset="0"/>
              <a:buChar char="―"/>
            </a:pPr>
            <a:r>
              <a:rPr lang="ru-RU" dirty="0" smtClean="0"/>
              <a:t>Разделяемая среда передачи данных.</a:t>
            </a:r>
          </a:p>
          <a:p>
            <a:pPr marL="263525" indent="-263525">
              <a:buFont typeface="Calibri" pitchFamily="34" charset="0"/>
              <a:buChar char="―"/>
            </a:pPr>
            <a:r>
              <a:rPr lang="ru-RU" dirty="0" smtClean="0"/>
              <a:t>Метод доступа – маркерный.</a:t>
            </a:r>
          </a:p>
          <a:p>
            <a:pPr marL="263525" indent="-263525">
              <a:buFont typeface="Calibri" pitchFamily="34" charset="0"/>
              <a:buChar char="―"/>
            </a:pPr>
            <a:r>
              <a:rPr lang="ru-RU" dirty="0" smtClean="0"/>
              <a:t>Среда передачи – витая пара (экранированная и неэкранированная), оптоволоконный кабель.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52485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00760" y="478632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MAU (</a:t>
            </a:r>
            <a:r>
              <a:rPr lang="en-US" sz="1400" dirty="0" smtClean="0"/>
              <a:t>M</a:t>
            </a:r>
            <a:r>
              <a:rPr lang="ru-RU" sz="1400" dirty="0" err="1" smtClean="0"/>
              <a:t>ultistation</a:t>
            </a:r>
            <a:r>
              <a:rPr lang="ru-RU" sz="1400" dirty="0" smtClean="0"/>
              <a:t> </a:t>
            </a:r>
            <a:r>
              <a:rPr lang="en-US" sz="1400" dirty="0" err="1" smtClean="0"/>
              <a:t>A</a:t>
            </a:r>
            <a:r>
              <a:rPr lang="ru-RU" sz="1400" dirty="0" err="1" smtClean="0"/>
              <a:t>ccess</a:t>
            </a:r>
            <a:r>
              <a:rPr lang="ru-RU" sz="1400" dirty="0" smtClean="0"/>
              <a:t> </a:t>
            </a:r>
            <a:r>
              <a:rPr lang="en-US" sz="1400" dirty="0" smtClean="0"/>
              <a:t>U</a:t>
            </a:r>
            <a:r>
              <a:rPr lang="ru-RU" sz="1400" dirty="0" err="1" smtClean="0"/>
              <a:t>nit</a:t>
            </a:r>
            <a:r>
              <a:rPr lang="ru-RU" sz="1400" dirty="0" smtClean="0"/>
              <a:t>)</a:t>
            </a:r>
          </a:p>
          <a:p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6929454" y="6500810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4" action="ppaction://hlinksldjump"/>
              </a:rPr>
              <a:t>к списку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Token Bus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928670"/>
            <a:ext cx="8115328" cy="2000264"/>
          </a:xfrm>
        </p:spPr>
        <p:txBody>
          <a:bodyPr>
            <a:noAutofit/>
          </a:bodyPr>
          <a:lstStyle/>
          <a:p>
            <a:pPr marL="269875" indent="-269875">
              <a:buFont typeface="Calibri" pitchFamily="34" charset="0"/>
              <a:buChar char="―"/>
            </a:pPr>
            <a:r>
              <a:rPr lang="ru-RU" sz="2000" dirty="0" smtClean="0"/>
              <a:t>Стандарт IEEE 802.4</a:t>
            </a:r>
            <a:endParaRPr lang="en-US" sz="2000" dirty="0" smtClean="0"/>
          </a:p>
          <a:p>
            <a:pPr marL="269875" lvl="0" indent="-269875">
              <a:buFont typeface="Calibri" pitchFamily="34" charset="0"/>
              <a:buChar char="―"/>
            </a:pPr>
            <a:r>
              <a:rPr lang="ru-RU" sz="2000" dirty="0" smtClean="0"/>
              <a:t>Физическая топология  –  шина или дерево, логическая – кольцо.</a:t>
            </a:r>
          </a:p>
          <a:p>
            <a:pPr marL="269875" lvl="0" indent="-269875">
              <a:buFont typeface="Calibri" pitchFamily="34" charset="0"/>
              <a:buChar char="―"/>
            </a:pPr>
            <a:r>
              <a:rPr lang="ru-RU" sz="2000" dirty="0" smtClean="0"/>
              <a:t>Среда передачи – коаксиальный кабель или оптоволокно.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2000" dirty="0" smtClean="0"/>
              <a:t>Метод доступа – маркерный.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77564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>
            <a:off x="7358082" y="6500810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3" action="ppaction://hlinksldjump"/>
              </a:rPr>
              <a:t>к списку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dirty="0" smtClean="0"/>
              <a:t>Технология FDDI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714908" cy="5429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Fiber</a:t>
            </a:r>
            <a:r>
              <a:rPr lang="ru-RU" b="1" dirty="0" smtClean="0"/>
              <a:t> </a:t>
            </a:r>
            <a:r>
              <a:rPr lang="ru-RU" b="1" dirty="0" err="1" smtClean="0"/>
              <a:t>Distributed</a:t>
            </a:r>
            <a:r>
              <a:rPr lang="ru-RU" b="1" dirty="0" smtClean="0"/>
              <a:t> </a:t>
            </a:r>
            <a:r>
              <a:rPr lang="ru-RU" b="1" dirty="0" err="1" smtClean="0"/>
              <a:t>Data</a:t>
            </a:r>
            <a:r>
              <a:rPr lang="ru-RU" b="1" dirty="0" smtClean="0"/>
              <a:t> </a:t>
            </a:r>
            <a:r>
              <a:rPr lang="ru-RU" b="1" dirty="0" err="1" smtClean="0"/>
              <a:t>Interface</a:t>
            </a:r>
            <a:r>
              <a:rPr lang="ru-RU" b="1" dirty="0" smtClean="0"/>
              <a:t> (FDDI)</a:t>
            </a:r>
            <a:endParaRPr lang="ru-RU" dirty="0" smtClean="0"/>
          </a:p>
          <a:p>
            <a:pPr marL="360363" indent="-360363">
              <a:buFont typeface="Calibri" pitchFamily="34" charset="0"/>
              <a:buChar char="―"/>
            </a:pPr>
            <a:r>
              <a:rPr lang="ru-RU" dirty="0" smtClean="0"/>
              <a:t>Стандарт </a:t>
            </a:r>
            <a:r>
              <a:rPr lang="en-US" dirty="0" smtClean="0"/>
              <a:t>ANSI X3T9.5</a:t>
            </a:r>
            <a:r>
              <a:rPr lang="ru-RU" dirty="0" smtClean="0"/>
              <a:t>.</a:t>
            </a:r>
          </a:p>
          <a:p>
            <a:pPr marL="360363" indent="-360363">
              <a:buFont typeface="Calibri" pitchFamily="34" charset="0"/>
              <a:buChar char="―"/>
            </a:pPr>
            <a:r>
              <a:rPr lang="ru-RU" dirty="0" smtClean="0"/>
              <a:t>Середина 80-х г.</a:t>
            </a:r>
          </a:p>
          <a:p>
            <a:pPr marL="360363" lvl="0" indent="-360363">
              <a:buFont typeface="Calibri" pitchFamily="34" charset="0"/>
              <a:buChar char="―"/>
            </a:pPr>
            <a:r>
              <a:rPr lang="ru-RU" dirty="0" smtClean="0"/>
              <a:t>Метод доступа - маркерный;</a:t>
            </a:r>
          </a:p>
          <a:p>
            <a:pPr marL="360363" indent="-360363">
              <a:buFont typeface="Calibri" pitchFamily="34" charset="0"/>
              <a:buChar char="―"/>
            </a:pPr>
            <a:r>
              <a:rPr lang="ru-RU" dirty="0" smtClean="0"/>
              <a:t>Физическая топология  –  кольцо (двойное) возможна смешанная: включение звездообразных или древовидных подсетей в главную сеть через концентратор, логическая – кольцо.</a:t>
            </a:r>
          </a:p>
          <a:p>
            <a:pPr marL="360363" indent="-360363">
              <a:buFont typeface="Calibri" pitchFamily="34" charset="0"/>
              <a:buChar char="―"/>
            </a:pPr>
            <a:r>
              <a:rPr lang="ru-RU" dirty="0" smtClean="0"/>
              <a:t>Среды передачи данных – оптоволокно, </a:t>
            </a:r>
            <a:r>
              <a:rPr lang="ru-RU" dirty="0" err="1" smtClean="0"/>
              <a:t>неэкранированая</a:t>
            </a:r>
            <a:r>
              <a:rPr lang="ru-RU" dirty="0" smtClean="0"/>
              <a:t> витая пара. </a:t>
            </a:r>
          </a:p>
          <a:p>
            <a:pPr marL="360363" indent="-360363">
              <a:buFont typeface="Calibri" pitchFamily="34" charset="0"/>
              <a:buChar char="―"/>
            </a:pPr>
            <a:r>
              <a:rPr lang="ru-RU" dirty="0" smtClean="0"/>
              <a:t>Используется алгоритм раннего освобождения маркера.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576"/>
          <a:stretch>
            <a:fillRect/>
          </a:stretch>
        </p:blipFill>
        <p:spPr bwMode="auto">
          <a:xfrm>
            <a:off x="4826263" y="2214554"/>
            <a:ext cx="4317737" cy="37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Технология FDDI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86808" cy="6429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Fiber</a:t>
            </a:r>
            <a:r>
              <a:rPr lang="ru-RU" b="1" dirty="0" smtClean="0"/>
              <a:t> </a:t>
            </a:r>
            <a:r>
              <a:rPr lang="ru-RU" b="1" dirty="0" err="1" smtClean="0"/>
              <a:t>Distributed</a:t>
            </a:r>
            <a:r>
              <a:rPr lang="ru-RU" b="1" dirty="0" smtClean="0"/>
              <a:t> </a:t>
            </a:r>
            <a:r>
              <a:rPr lang="ru-RU" b="1" dirty="0" err="1" smtClean="0"/>
              <a:t>Data</a:t>
            </a:r>
            <a:r>
              <a:rPr lang="ru-RU" b="1" dirty="0" smtClean="0"/>
              <a:t> </a:t>
            </a:r>
            <a:r>
              <a:rPr lang="ru-RU" b="1" dirty="0" err="1" smtClean="0"/>
              <a:t>Interface</a:t>
            </a:r>
            <a:r>
              <a:rPr lang="ru-RU" b="1" dirty="0" smtClean="0"/>
              <a:t> (FDDI) </a:t>
            </a:r>
            <a:r>
              <a:rPr lang="ru-RU" dirty="0" smtClean="0"/>
              <a:t>— Волоконно-оптический распределенный интерфейс передачи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73</a:t>
            </a:fld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429552" cy="35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5286388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/>
              <a:t>Режимы работы: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lvl="0">
              <a:spcBef>
                <a:spcPct val="20000"/>
              </a:spcBef>
            </a:pPr>
            <a:r>
              <a:rPr lang="ru-RU" sz="2400" dirty="0" smtClean="0"/>
              <a:t>1) </a:t>
            </a:r>
            <a:r>
              <a:rPr lang="en-US" sz="2400" dirty="0" smtClean="0"/>
              <a:t>Thru</a:t>
            </a:r>
            <a:r>
              <a:rPr lang="ru-RU" sz="2400" dirty="0" smtClean="0"/>
              <a:t>.</a:t>
            </a:r>
          </a:p>
          <a:p>
            <a:pPr>
              <a:spcBef>
                <a:spcPct val="20000"/>
              </a:spcBef>
            </a:pPr>
            <a:r>
              <a:rPr lang="ru-RU" sz="2400" dirty="0" smtClean="0"/>
              <a:t>2) </a:t>
            </a:r>
            <a:r>
              <a:rPr lang="en-US" sz="2400" dirty="0" smtClean="0"/>
              <a:t>Wrap</a:t>
            </a:r>
            <a:endParaRPr lang="ru-RU" sz="2400" dirty="0" smtClean="0"/>
          </a:p>
          <a:p>
            <a:pPr lvl="0">
              <a:spcBef>
                <a:spcPct val="20000"/>
              </a:spcBef>
            </a:pPr>
            <a:r>
              <a:rPr lang="ru-RU" sz="2400" dirty="0" smtClean="0"/>
              <a:t>Области применения технологии FDDI:</a:t>
            </a:r>
          </a:p>
          <a:p>
            <a:pPr marL="179388" lvl="1" indent="-179388">
              <a:spcBef>
                <a:spcPct val="20000"/>
              </a:spcBef>
              <a:buFont typeface="+mj-lt"/>
              <a:buAutoNum type="arabicParenR"/>
            </a:pPr>
            <a:r>
              <a:rPr lang="ru-RU" sz="2400" dirty="0" smtClean="0"/>
              <a:t>Магистральные соединения между крупными ЛВС; </a:t>
            </a:r>
          </a:p>
          <a:p>
            <a:pPr marL="179388" lvl="1" indent="-179388">
              <a:spcBef>
                <a:spcPct val="20000"/>
              </a:spcBef>
              <a:buFont typeface="+mj-lt"/>
              <a:buAutoNum type="arabicParenR"/>
            </a:pPr>
            <a:r>
              <a:rPr lang="ru-RU" sz="2400" dirty="0" smtClean="0"/>
              <a:t>Сети класса MAN.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7072330" y="6500810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3" action="ppaction://hlinksldjump"/>
              </a:rPr>
              <a:t>к списку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ru-RU" dirty="0" err="1" smtClean="0"/>
              <a:t>Arcnet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300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Технология</a:t>
            </a:r>
            <a:r>
              <a:rPr lang="ru-RU" sz="2200" dirty="0" smtClean="0"/>
              <a:t> </a:t>
            </a:r>
            <a:r>
              <a:rPr lang="en-US" sz="2200" b="1" dirty="0" err="1" smtClean="0"/>
              <a:t>ARCNet</a:t>
            </a:r>
            <a:r>
              <a:rPr lang="en-US" sz="2200" dirty="0" smtClean="0"/>
              <a:t> (Attached </a:t>
            </a:r>
            <a:r>
              <a:rPr lang="en-US" sz="2200" dirty="0" err="1" smtClean="0"/>
              <a:t>Resourse</a:t>
            </a:r>
            <a:r>
              <a:rPr lang="en-US" sz="2200" dirty="0" smtClean="0"/>
              <a:t> Computer Network</a:t>
            </a:r>
            <a:r>
              <a:rPr lang="ru-RU" sz="2200" dirty="0" smtClean="0"/>
              <a:t>)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2200" dirty="0" smtClean="0"/>
              <a:t>Разработана в 1976 г.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2200" dirty="0" smtClean="0"/>
              <a:t>Джон </a:t>
            </a:r>
            <a:r>
              <a:rPr lang="ru-RU" sz="2200" dirty="0" err="1" smtClean="0"/>
              <a:t>Мерфи</a:t>
            </a:r>
            <a:r>
              <a:rPr lang="ru-RU" sz="2200" dirty="0" smtClean="0"/>
              <a:t>  инженер </a:t>
            </a:r>
            <a:r>
              <a:rPr lang="ru-RU" sz="2200" dirty="0" err="1" smtClean="0"/>
              <a:t>Datapoint</a:t>
            </a:r>
            <a:r>
              <a:rPr lang="ru-RU" sz="2200" dirty="0" smtClean="0"/>
              <a:t>.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2200" dirty="0" smtClean="0"/>
              <a:t>Международные стандарты отсутствуют.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2200" dirty="0" smtClean="0"/>
              <a:t>Логическая топология — кольцо, физическая — пассивная звезда, шина или смешанная. </a:t>
            </a:r>
          </a:p>
          <a:p>
            <a:pPr marL="269875" lvl="0" indent="-269875">
              <a:buFont typeface="Calibri" pitchFamily="34" charset="0"/>
              <a:buChar char="―"/>
            </a:pPr>
            <a:r>
              <a:rPr lang="ru-RU" sz="2200" dirty="0" smtClean="0"/>
              <a:t>Среда передачи данных  — коаксиальный кабель, витая пара, волоконно-оптический кабель.</a:t>
            </a:r>
            <a:endParaRPr lang="en-US" sz="22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643446"/>
            <a:ext cx="2598790" cy="126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636"/>
            <a:ext cx="310806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ru-RU" dirty="0" err="1" smtClean="0"/>
              <a:t>Arcnet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75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000108"/>
            <a:ext cx="7143800" cy="857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Технология</a:t>
            </a:r>
            <a:r>
              <a:rPr lang="ru-RU" dirty="0" smtClean="0"/>
              <a:t> </a:t>
            </a:r>
            <a:r>
              <a:rPr lang="en-US" b="1" dirty="0" err="1" smtClean="0"/>
              <a:t>ARCNet</a:t>
            </a:r>
            <a:r>
              <a:rPr lang="en-US" dirty="0" smtClean="0"/>
              <a:t> (Attached </a:t>
            </a:r>
            <a:r>
              <a:rPr lang="en-US" dirty="0" err="1" smtClean="0"/>
              <a:t>Resourse</a:t>
            </a:r>
            <a:r>
              <a:rPr lang="en-US" dirty="0" smtClean="0"/>
              <a:t> Computer Network, </a:t>
            </a:r>
            <a:r>
              <a:rPr lang="ru-RU" dirty="0" smtClean="0"/>
              <a:t>компьютерная сеть с присоединяемыми ресурсами).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643470" cy="17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8926" y="4000504"/>
            <a:ext cx="215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Архитектура </a:t>
            </a:r>
            <a:r>
              <a:rPr lang="en-US" dirty="0" err="1" smtClean="0"/>
              <a:t>ArcNet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071802" y="6500810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3" action="ppaction://hlinksldjump"/>
              </a:rPr>
              <a:t>к списку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143248"/>
            <a:ext cx="3643338" cy="32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 Bluetooth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71546"/>
            <a:ext cx="4857784" cy="5286412"/>
          </a:xfrm>
        </p:spPr>
        <p:txBody>
          <a:bodyPr>
            <a:normAutofit/>
          </a:bodyPr>
          <a:lstStyle/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Компания </a:t>
            </a:r>
            <a:r>
              <a:rPr lang="en-US" sz="2200" dirty="0" smtClean="0"/>
              <a:t>Ericsson</a:t>
            </a:r>
            <a:r>
              <a:rPr lang="ru-RU" sz="2200" dirty="0" smtClean="0"/>
              <a:t>.</a:t>
            </a:r>
          </a:p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Первая концепция в 1994 г.</a:t>
            </a:r>
          </a:p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1998 год объединение </a:t>
            </a:r>
          </a:p>
          <a:p>
            <a:pPr marL="0" indent="0">
              <a:buNone/>
            </a:pPr>
            <a:r>
              <a:rPr lang="ru-RU" sz="2200" dirty="0" smtClean="0"/>
              <a:t>компаний — </a:t>
            </a:r>
            <a:r>
              <a:rPr lang="ru-RU" sz="2200" dirty="0" err="1" smtClean="0"/>
              <a:t>Ericsson</a:t>
            </a:r>
            <a:r>
              <a:rPr lang="ru-RU" sz="2200" dirty="0" smtClean="0"/>
              <a:t>, </a:t>
            </a:r>
            <a:r>
              <a:rPr lang="ru-RU" sz="2200" dirty="0" err="1" smtClean="0"/>
              <a:t>Nokia</a:t>
            </a:r>
            <a:r>
              <a:rPr lang="ru-RU" sz="2200" dirty="0" smtClean="0"/>
              <a:t>, IBM, </a:t>
            </a:r>
            <a:r>
              <a:rPr lang="ru-RU" sz="2200" dirty="0" err="1" smtClean="0"/>
              <a:t>Intel</a:t>
            </a:r>
            <a:r>
              <a:rPr lang="ru-RU" sz="2200" dirty="0" smtClean="0"/>
              <a:t> и </a:t>
            </a:r>
            <a:r>
              <a:rPr lang="ru-RU" sz="2200" dirty="0" err="1" smtClean="0"/>
              <a:t>Toshiba</a:t>
            </a:r>
            <a:r>
              <a:rPr lang="ru-RU" sz="2200" dirty="0" smtClean="0"/>
              <a:t> для работы над созданием и продвижением технологии.</a:t>
            </a:r>
          </a:p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В 2000 г. спецификация </a:t>
            </a:r>
            <a:r>
              <a:rPr lang="ru-RU" sz="2200" dirty="0" err="1" smtClean="0"/>
              <a:t>Bluetooth</a:t>
            </a:r>
            <a:r>
              <a:rPr lang="ru-RU" sz="2200" dirty="0" smtClean="0"/>
              <a:t> стала частью стандарта IEEE 802.15.1 </a:t>
            </a:r>
          </a:p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Использование радиоволн.</a:t>
            </a:r>
          </a:p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 Диапазоне 2,4–2,4835 ГГц (</a:t>
            </a:r>
            <a:r>
              <a:rPr lang="ru-RU" sz="2200" dirty="0" err="1" smtClean="0"/>
              <a:t>Industry</a:t>
            </a:r>
            <a:r>
              <a:rPr lang="ru-RU" sz="2200" dirty="0" smtClean="0"/>
              <a:t>, </a:t>
            </a:r>
            <a:r>
              <a:rPr lang="ru-RU" sz="2200" dirty="0" err="1" smtClean="0"/>
              <a:t>Science</a:t>
            </a:r>
            <a:r>
              <a:rPr lang="ru-RU" sz="2200" dirty="0" smtClean="0"/>
              <a:t> </a:t>
            </a:r>
            <a:r>
              <a:rPr lang="ru-RU" sz="2200" dirty="0" err="1" smtClean="0"/>
              <a:t>and</a:t>
            </a:r>
            <a:r>
              <a:rPr lang="ru-RU" sz="2200" dirty="0" smtClean="0"/>
              <a:t> </a:t>
            </a:r>
            <a:r>
              <a:rPr lang="ru-RU" sz="2200" dirty="0" err="1" smtClean="0"/>
              <a:t>Medicine</a:t>
            </a:r>
            <a:r>
              <a:rPr lang="ru-RU" sz="2200" dirty="0" smtClean="0"/>
              <a:t>).</a:t>
            </a:r>
          </a:p>
          <a:p>
            <a:pPr marL="0" indent="269875">
              <a:buFont typeface="Calibri" pitchFamily="34" charset="0"/>
              <a:buChar char="―"/>
            </a:pPr>
            <a:r>
              <a:rPr lang="ru-RU" sz="2200" dirty="0" smtClean="0"/>
              <a:t>Потребляемая мощность 1мВт.</a:t>
            </a:r>
          </a:p>
          <a:p>
            <a:pPr marL="514350" indent="-514350">
              <a:buFont typeface="+mj-lt"/>
              <a:buAutoNum type="arabicParenR"/>
            </a:pPr>
            <a:endParaRPr lang="ru-RU" sz="2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429132"/>
            <a:ext cx="25925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009" t="845" r="3125" b="2431"/>
          <a:stretch>
            <a:fillRect/>
          </a:stretch>
        </p:blipFill>
        <p:spPr bwMode="auto">
          <a:xfrm>
            <a:off x="5214910" y="1214422"/>
            <a:ext cx="3929090" cy="286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лево 8"/>
          <p:cNvSpPr/>
          <p:nvPr/>
        </p:nvSpPr>
        <p:spPr>
          <a:xfrm>
            <a:off x="6500826" y="6286520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hlinkClick r:id="rId4" action="ppaction://hlinksldjump"/>
              </a:rPr>
              <a:t>к списку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</a:t>
            </a:r>
            <a:r>
              <a:rPr lang="en-US" dirty="0" err="1" smtClean="0"/>
              <a:t>WiMax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785794"/>
            <a:ext cx="4929222" cy="250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/>
              <a:t>WiMAX</a:t>
            </a:r>
            <a:r>
              <a:rPr lang="en-US" sz="1800" b="1" dirty="0" smtClean="0"/>
              <a:t> ( Worldwide Interoperability </a:t>
            </a:r>
            <a:endParaRPr lang="ru-RU" sz="1800" b="1" dirty="0" smtClean="0"/>
          </a:p>
          <a:p>
            <a:pPr marL="0" indent="0">
              <a:buNone/>
            </a:pPr>
            <a:r>
              <a:rPr lang="en-US" sz="1800" b="1" dirty="0" smtClean="0"/>
              <a:t>for Microwave Access)</a:t>
            </a:r>
            <a:endParaRPr lang="ru-RU" sz="1800" b="1" dirty="0" smtClean="0"/>
          </a:p>
          <a:p>
            <a:pPr marL="269875" indent="-269875">
              <a:buFont typeface="Calibri" pitchFamily="34" charset="0"/>
              <a:buChar char="―"/>
            </a:pPr>
            <a:r>
              <a:rPr lang="ru-RU" sz="1800" dirty="0" smtClean="0"/>
              <a:t>Стандарт IEEE 802.16. 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1800" dirty="0" err="1" smtClean="0"/>
              <a:t>WiMAX</a:t>
            </a:r>
            <a:r>
              <a:rPr lang="ru-RU" sz="1800" dirty="0" smtClean="0"/>
              <a:t> </a:t>
            </a:r>
            <a:r>
              <a:rPr lang="ru-RU" sz="1800" dirty="0" err="1" smtClean="0"/>
              <a:t>Forum</a:t>
            </a:r>
            <a:r>
              <a:rPr lang="ru-RU" sz="1800" smtClean="0"/>
              <a:t> 2001г</a:t>
            </a:r>
            <a:r>
              <a:rPr lang="ru-RU" sz="1800" dirty="0" smtClean="0"/>
              <a:t>. </a:t>
            </a:r>
          </a:p>
          <a:p>
            <a:pPr marL="269875" indent="-269875">
              <a:buFont typeface="Calibri" pitchFamily="34" charset="0"/>
              <a:buChar char="―"/>
            </a:pPr>
            <a:r>
              <a:rPr lang="ru-RU" sz="1800" dirty="0" smtClean="0"/>
              <a:t>В </a:t>
            </a:r>
            <a:r>
              <a:rPr lang="en-US" sz="1800" dirty="0" smtClean="0"/>
              <a:t>2007 </a:t>
            </a:r>
            <a:r>
              <a:rPr lang="ru-RU" sz="1800" dirty="0" smtClean="0"/>
              <a:t>г. </a:t>
            </a:r>
            <a:r>
              <a:rPr lang="en-US" sz="1800" dirty="0" smtClean="0"/>
              <a:t>International Telecommunication Union (ITU-R) </a:t>
            </a:r>
            <a:r>
              <a:rPr lang="ru-RU" sz="1800" dirty="0" smtClean="0"/>
              <a:t>включил технологию </a:t>
            </a:r>
            <a:r>
              <a:rPr lang="ru-RU" sz="1800" dirty="0" err="1" smtClean="0"/>
              <a:t>WiMAX</a:t>
            </a:r>
            <a:r>
              <a:rPr lang="ru-RU" sz="1800" dirty="0" smtClean="0"/>
              <a:t> стандарт IEEE 802.16 в семейство стандартов мобильной связи.</a:t>
            </a:r>
            <a:endParaRPr lang="ru-RU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3"/>
            <a:ext cx="3929059" cy="27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0" y="3359352"/>
            <a:ext cx="5215318" cy="3498648"/>
            <a:chOff x="0" y="3071810"/>
            <a:chExt cx="5215318" cy="34986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071810"/>
              <a:ext cx="5215318" cy="349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Группа 40"/>
            <p:cNvGrpSpPr/>
            <p:nvPr/>
          </p:nvGrpSpPr>
          <p:grpSpPr>
            <a:xfrm>
              <a:off x="1000100" y="4071942"/>
              <a:ext cx="1012802" cy="1214446"/>
              <a:chOff x="1000100" y="4071942"/>
              <a:chExt cx="1012802" cy="1214446"/>
            </a:xfrm>
          </p:grpSpPr>
          <p:cxnSp>
            <p:nvCxnSpPr>
              <p:cNvPr id="18" name="Скругленная соединительная линия 17"/>
              <p:cNvCxnSpPr/>
              <p:nvPr/>
            </p:nvCxnSpPr>
            <p:spPr>
              <a:xfrm rot="16200000" flipH="1">
                <a:off x="1000100" y="4572008"/>
                <a:ext cx="714380" cy="714380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>
              <a:xfrm rot="5400000">
                <a:off x="1250133" y="4536289"/>
                <a:ext cx="1214446" cy="285752"/>
              </a:xfrm>
              <a:prstGeom prst="curvedConnector3">
                <a:avLst>
                  <a:gd name="adj1" fmla="val 37019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214414" y="4643446"/>
                <a:ext cx="798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2-11 </a:t>
                </a: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ГГц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Группа 38"/>
            <p:cNvGrpSpPr/>
            <p:nvPr/>
          </p:nvGrpSpPr>
          <p:grpSpPr>
            <a:xfrm>
              <a:off x="2857488" y="4357694"/>
              <a:ext cx="1500198" cy="723904"/>
              <a:chOff x="2857488" y="4357694"/>
              <a:chExt cx="1500198" cy="723904"/>
            </a:xfrm>
          </p:grpSpPr>
          <p:cxnSp>
            <p:nvCxnSpPr>
              <p:cNvPr id="15" name="Скругленная соединительная линия 14"/>
              <p:cNvCxnSpPr/>
              <p:nvPr/>
            </p:nvCxnSpPr>
            <p:spPr>
              <a:xfrm rot="10800000" flipV="1">
                <a:off x="2857488" y="4357694"/>
                <a:ext cx="1214446" cy="72390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Скругленная соединительная линия 15"/>
              <p:cNvCxnSpPr/>
              <p:nvPr/>
            </p:nvCxnSpPr>
            <p:spPr>
              <a:xfrm rot="10800000" flipV="1">
                <a:off x="2857488" y="4857760"/>
                <a:ext cx="1500198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214678" y="4643446"/>
                <a:ext cx="798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2-11 </a:t>
                </a: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ГГц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Группа 41"/>
            <p:cNvGrpSpPr/>
            <p:nvPr/>
          </p:nvGrpSpPr>
          <p:grpSpPr>
            <a:xfrm>
              <a:off x="714348" y="5143512"/>
              <a:ext cx="1000132" cy="522091"/>
              <a:chOff x="714348" y="5143512"/>
              <a:chExt cx="1000132" cy="522091"/>
            </a:xfrm>
          </p:grpSpPr>
          <p:cxnSp>
            <p:nvCxnSpPr>
              <p:cNvPr id="13" name="Скругленная соединительная линия 12"/>
              <p:cNvCxnSpPr/>
              <p:nvPr/>
            </p:nvCxnSpPr>
            <p:spPr>
              <a:xfrm>
                <a:off x="714348" y="5143512"/>
                <a:ext cx="1000132" cy="285752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14348" y="5357826"/>
                <a:ext cx="889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10-66</a:t>
                </a:r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ГГц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21" name="Скругленная соединительная линия 20"/>
          <p:cNvCxnSpPr/>
          <p:nvPr/>
        </p:nvCxnSpPr>
        <p:spPr>
          <a:xfrm flipV="1">
            <a:off x="1785918" y="5572140"/>
            <a:ext cx="928694" cy="21431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918" y="5786454"/>
            <a:ext cx="88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10-66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ГГц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Подход в организации сети на основе уровней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2357454" cy="13573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Пример, некоторой гипотетической сети состоящей из 3-х уровней.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78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5643578"/>
            <a:ext cx="121444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86050" y="56435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 1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2608249" y="3892553"/>
            <a:ext cx="4214842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86050" y="6072206"/>
            <a:ext cx="371477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9"/>
          <p:cNvGrpSpPr/>
          <p:nvPr/>
        </p:nvGrpSpPr>
        <p:grpSpPr>
          <a:xfrm>
            <a:off x="2786050" y="3500438"/>
            <a:ext cx="1357322" cy="428628"/>
            <a:chOff x="4000496" y="3357562"/>
            <a:chExt cx="1357322" cy="4286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71934" y="335756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3 </a:t>
              </a:r>
              <a:endParaRPr lang="ru-RU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714612" y="4214818"/>
            <a:ext cx="371477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1"/>
          <p:cNvGrpSpPr/>
          <p:nvPr/>
        </p:nvGrpSpPr>
        <p:grpSpPr>
          <a:xfrm>
            <a:off x="5357818" y="3500438"/>
            <a:ext cx="1357322" cy="428628"/>
            <a:chOff x="4000496" y="3357562"/>
            <a:chExt cx="1357322" cy="428628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3 </a:t>
              </a:r>
              <a:endParaRPr lang="ru-RU" dirty="0"/>
            </a:p>
          </p:txBody>
        </p:sp>
      </p:grpSp>
      <p:grpSp>
        <p:nvGrpSpPr>
          <p:cNvPr id="7" name="Группа 20"/>
          <p:cNvGrpSpPr/>
          <p:nvPr/>
        </p:nvGrpSpPr>
        <p:grpSpPr>
          <a:xfrm>
            <a:off x="5286380" y="4572008"/>
            <a:ext cx="1357322" cy="428628"/>
            <a:chOff x="4000496" y="3357562"/>
            <a:chExt cx="1357322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2 </a:t>
              </a:r>
              <a:endParaRPr lang="ru-RU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>
            <a:off x="2786050" y="5357826"/>
            <a:ext cx="371477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4"/>
          <p:cNvGrpSpPr/>
          <p:nvPr/>
        </p:nvGrpSpPr>
        <p:grpSpPr>
          <a:xfrm>
            <a:off x="2786050" y="4572008"/>
            <a:ext cx="1357322" cy="428628"/>
            <a:chOff x="4000496" y="3357562"/>
            <a:chExt cx="1357322" cy="42862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2 </a:t>
              </a:r>
              <a:endParaRPr lang="ru-RU" dirty="0"/>
            </a:p>
          </p:txBody>
        </p:sp>
      </p:grpSp>
      <p:grpSp>
        <p:nvGrpSpPr>
          <p:cNvPr id="9" name="Группа 77"/>
          <p:cNvGrpSpPr/>
          <p:nvPr/>
        </p:nvGrpSpPr>
        <p:grpSpPr>
          <a:xfrm>
            <a:off x="5286380" y="5643578"/>
            <a:ext cx="1357322" cy="428628"/>
            <a:chOff x="4000496" y="3357562"/>
            <a:chExt cx="1357322" cy="42862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 1 </a:t>
              </a:r>
              <a:endParaRPr lang="ru-RU" dirty="0"/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2857488" y="6215082"/>
            <a:ext cx="371477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428992" y="6143644"/>
            <a:ext cx="25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Среда передачи данных</a:t>
            </a:r>
            <a:endParaRPr lang="ru-RU" dirty="0"/>
          </a:p>
        </p:txBody>
      </p:sp>
      <p:sp>
        <p:nvSpPr>
          <p:cNvPr id="130" name="Стрелка вправо 129"/>
          <p:cNvSpPr/>
          <p:nvPr/>
        </p:nvSpPr>
        <p:spPr>
          <a:xfrm>
            <a:off x="4000496" y="6429396"/>
            <a:ext cx="100013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7358"/>
            <a:ext cx="1490661" cy="15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1506465"/>
            <a:ext cx="1373014" cy="14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" name="Двойная стрелка вверх/вниз 142"/>
          <p:cNvSpPr/>
          <p:nvPr/>
        </p:nvSpPr>
        <p:spPr>
          <a:xfrm>
            <a:off x="3286116" y="3929066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Двойная стрелка вверх/вниз 143"/>
          <p:cNvSpPr/>
          <p:nvPr/>
        </p:nvSpPr>
        <p:spPr>
          <a:xfrm>
            <a:off x="3357554" y="5072074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Двойная стрелка вверх/вниз 144"/>
          <p:cNvSpPr/>
          <p:nvPr/>
        </p:nvSpPr>
        <p:spPr>
          <a:xfrm>
            <a:off x="5786446" y="3929066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Двойная стрелка вверх/вниз 145"/>
          <p:cNvSpPr/>
          <p:nvPr/>
        </p:nvSpPr>
        <p:spPr>
          <a:xfrm>
            <a:off x="5786446" y="5072074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85000" lnSpcReduction="10000"/>
          </a:bodyPr>
          <a:lstStyle/>
          <a:p>
            <a:pPr marL="0" indent="450850">
              <a:buNone/>
            </a:pPr>
            <a:r>
              <a:rPr lang="ru-RU" b="1" dirty="0" smtClean="0"/>
              <a:t>Сервис (служба) </a:t>
            </a:r>
            <a:r>
              <a:rPr lang="ru-RU" dirty="0" smtClean="0"/>
              <a:t>это те функции, которые реализует уровень. </a:t>
            </a:r>
          </a:p>
          <a:p>
            <a:pPr>
              <a:buNone/>
            </a:pPr>
            <a:endParaRPr lang="ru-RU" dirty="0" smtClean="0"/>
          </a:p>
          <a:p>
            <a:pPr marL="0" indent="450850">
              <a:buNone/>
            </a:pPr>
            <a:r>
              <a:rPr lang="ru-RU" b="1" dirty="0" smtClean="0"/>
              <a:t>Интерфейс</a:t>
            </a:r>
            <a:r>
              <a:rPr lang="ru-RU" dirty="0" smtClean="0"/>
              <a:t> это набор примитивных операций, которые нижний уровень предоставляет верхнему.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450850">
              <a:buNone/>
            </a:pPr>
            <a:r>
              <a:rPr lang="ru-RU" b="1" dirty="0" smtClean="0"/>
              <a:t>Протокол</a:t>
            </a:r>
            <a:r>
              <a:rPr lang="ru-RU" dirty="0" smtClean="0"/>
              <a:t> это правила и соглашения, используемые для связи уровня N одного компьютера с уровнем N другого компьютера.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450850">
              <a:buNone/>
            </a:pPr>
            <a:r>
              <a:rPr lang="ru-RU" dirty="0" smtClean="0"/>
              <a:t>Набор протоколов разных уровней, достаточный для организации межсетевого взаимодействия называется </a:t>
            </a:r>
            <a:r>
              <a:rPr lang="ru-RU" b="1" dirty="0" smtClean="0"/>
              <a:t>стеком протоколов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4572032" cy="178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В зависимости от протяженности:</a:t>
            </a:r>
          </a:p>
          <a:p>
            <a:pPr marL="0" indent="0">
              <a:buNone/>
            </a:pPr>
            <a:endParaRPr lang="ru-RU" sz="2400" u="sng" dirty="0" smtClean="0"/>
          </a:p>
          <a:p>
            <a:pPr marL="514350" lvl="0" indent="-514350">
              <a:buFont typeface="+mj-lt"/>
              <a:buAutoNum type="arabicParenR"/>
            </a:pPr>
            <a:r>
              <a:rPr lang="ru-RU" sz="2400" dirty="0" smtClean="0"/>
              <a:t>Персональная сеть </a:t>
            </a:r>
          </a:p>
          <a:p>
            <a:pPr marL="514350" lvl="0" indent="-514350">
              <a:buNone/>
            </a:pPr>
            <a:r>
              <a:rPr lang="en-US" sz="2400" dirty="0" smtClean="0"/>
              <a:t>(Personal Area Network - PAN)</a:t>
            </a:r>
            <a:r>
              <a:rPr lang="ru-RU" sz="2400" dirty="0" smtClean="0"/>
              <a:t>.</a:t>
            </a:r>
          </a:p>
          <a:p>
            <a:pPr marL="514350" lvl="0" indent="-514350">
              <a:buNone/>
            </a:pPr>
            <a:endParaRPr lang="ru-RU" sz="2400" dirty="0" smtClean="0"/>
          </a:p>
          <a:p>
            <a:pPr marL="514350" lvl="0" indent="-514350">
              <a:buNone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700295" cy="280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39595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1857364"/>
            <a:ext cx="400052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2)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Локальная сеть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LAN).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dirty="0" smtClean="0"/>
              <a:t>Протокол и интерфейс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1571636" cy="12858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Пример, некоторой гипотетической сети состоящей из 3-х уровней.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80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5572140"/>
            <a:ext cx="121444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86050" y="55721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 1 </a:t>
            </a:r>
            <a:endParaRPr lang="ru-RU" dirty="0"/>
          </a:p>
        </p:txBody>
      </p:sp>
      <p:grpSp>
        <p:nvGrpSpPr>
          <p:cNvPr id="5" name="Группа 19"/>
          <p:cNvGrpSpPr/>
          <p:nvPr/>
        </p:nvGrpSpPr>
        <p:grpSpPr>
          <a:xfrm>
            <a:off x="2786050" y="3429000"/>
            <a:ext cx="1285884" cy="428628"/>
            <a:chOff x="4000496" y="3357562"/>
            <a:chExt cx="1285884" cy="4286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0496" y="335756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3 </a:t>
              </a:r>
              <a:endParaRPr lang="ru-RU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714612" y="4143380"/>
            <a:ext cx="4000528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1"/>
          <p:cNvGrpSpPr/>
          <p:nvPr/>
        </p:nvGrpSpPr>
        <p:grpSpPr>
          <a:xfrm>
            <a:off x="5357818" y="3357562"/>
            <a:ext cx="1357322" cy="428628"/>
            <a:chOff x="4000496" y="3357562"/>
            <a:chExt cx="1357322" cy="428628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3 </a:t>
              </a:r>
              <a:endParaRPr lang="ru-RU" dirty="0"/>
            </a:p>
          </p:txBody>
        </p:sp>
      </p:grpSp>
      <p:grpSp>
        <p:nvGrpSpPr>
          <p:cNvPr id="7" name="Группа 20"/>
          <p:cNvGrpSpPr/>
          <p:nvPr/>
        </p:nvGrpSpPr>
        <p:grpSpPr>
          <a:xfrm>
            <a:off x="5286380" y="4572008"/>
            <a:ext cx="1357322" cy="428628"/>
            <a:chOff x="4000496" y="3357562"/>
            <a:chExt cx="1357322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2 </a:t>
              </a:r>
              <a:endParaRPr lang="ru-RU" dirty="0"/>
            </a:p>
          </p:txBody>
        </p:sp>
      </p:grpSp>
      <p:cxnSp>
        <p:nvCxnSpPr>
          <p:cNvPr id="35" name="Прямая соединительная линия 34"/>
          <p:cNvCxnSpPr>
            <a:stCxn id="48" idx="1"/>
          </p:cNvCxnSpPr>
          <p:nvPr/>
        </p:nvCxnSpPr>
        <p:spPr>
          <a:xfrm rot="10800000" flipH="1" flipV="1">
            <a:off x="2571736" y="5214950"/>
            <a:ext cx="4357718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4"/>
          <p:cNvGrpSpPr/>
          <p:nvPr/>
        </p:nvGrpSpPr>
        <p:grpSpPr>
          <a:xfrm>
            <a:off x="2786050" y="4500570"/>
            <a:ext cx="1357322" cy="428628"/>
            <a:chOff x="4000496" y="3357562"/>
            <a:chExt cx="1357322" cy="42862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2 </a:t>
              </a:r>
              <a:endParaRPr lang="ru-RU" dirty="0"/>
            </a:p>
          </p:txBody>
        </p:sp>
      </p:grpSp>
      <p:grpSp>
        <p:nvGrpSpPr>
          <p:cNvPr id="9" name="Группа 77"/>
          <p:cNvGrpSpPr/>
          <p:nvPr/>
        </p:nvGrpSpPr>
        <p:grpSpPr>
          <a:xfrm>
            <a:off x="5286380" y="5572140"/>
            <a:ext cx="1357322" cy="428628"/>
            <a:chOff x="4000496" y="3357562"/>
            <a:chExt cx="1357322" cy="42862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 1 </a:t>
              </a:r>
              <a:endParaRPr lang="ru-RU" dirty="0"/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3000364" y="6215082"/>
            <a:ext cx="3714776" cy="642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500430" y="6143645"/>
            <a:ext cx="256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Среда передачи данных</a:t>
            </a:r>
            <a:endParaRPr lang="ru-RU" dirty="0"/>
          </a:p>
        </p:txBody>
      </p:sp>
      <p:sp>
        <p:nvSpPr>
          <p:cNvPr id="130" name="Стрелка вправо 129"/>
          <p:cNvSpPr/>
          <p:nvPr/>
        </p:nvSpPr>
        <p:spPr>
          <a:xfrm>
            <a:off x="4286248" y="6286520"/>
            <a:ext cx="100013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8255"/>
            <a:ext cx="1633537" cy="168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15144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" name="Двойная стрелка вверх/вниз 142"/>
          <p:cNvSpPr/>
          <p:nvPr/>
        </p:nvSpPr>
        <p:spPr>
          <a:xfrm>
            <a:off x="3286116" y="3857628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Двойная стрелка вверх/вниз 143"/>
          <p:cNvSpPr/>
          <p:nvPr/>
        </p:nvSpPr>
        <p:spPr>
          <a:xfrm>
            <a:off x="3357554" y="5000636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Двойная стрелка вверх/вниз 144"/>
          <p:cNvSpPr/>
          <p:nvPr/>
        </p:nvSpPr>
        <p:spPr>
          <a:xfrm>
            <a:off x="5786446" y="3857628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Двойная стрелка вверх/вниз 145"/>
          <p:cNvSpPr/>
          <p:nvPr/>
        </p:nvSpPr>
        <p:spPr>
          <a:xfrm>
            <a:off x="5786446" y="5000636"/>
            <a:ext cx="285752" cy="57150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4071934" y="3286124"/>
            <a:ext cx="1143008" cy="64294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286248" y="342900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Протокол </a:t>
            </a:r>
          </a:p>
          <a:p>
            <a:r>
              <a:rPr lang="ru-RU" sz="1000" b="1" dirty="0" smtClean="0"/>
              <a:t>уровня 3 </a:t>
            </a:r>
            <a:endParaRPr lang="ru-RU" sz="1000" b="1" dirty="0"/>
          </a:p>
        </p:txBody>
      </p:sp>
      <p:sp>
        <p:nvSpPr>
          <p:cNvPr id="42" name="Двойная стрелка влево/вправо 41"/>
          <p:cNvSpPr/>
          <p:nvPr/>
        </p:nvSpPr>
        <p:spPr>
          <a:xfrm>
            <a:off x="4071934" y="4429132"/>
            <a:ext cx="1143008" cy="64294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286248" y="457200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Протокол </a:t>
            </a:r>
          </a:p>
          <a:p>
            <a:r>
              <a:rPr lang="ru-RU" sz="1000" b="1" dirty="0" smtClean="0"/>
              <a:t>уровня 2</a:t>
            </a:r>
            <a:endParaRPr lang="ru-RU" sz="1000" b="1" dirty="0"/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4071934" y="5429264"/>
            <a:ext cx="1143008" cy="64294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286248" y="557214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Протокол </a:t>
            </a:r>
          </a:p>
          <a:p>
            <a:r>
              <a:rPr lang="ru-RU" sz="1000" b="1" dirty="0" smtClean="0"/>
              <a:t>уровня 1 </a:t>
            </a:r>
            <a:endParaRPr lang="ru-RU" sz="1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72198" y="5000636"/>
            <a:ext cx="928694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Интерфейс</a:t>
            </a:r>
          </a:p>
          <a:p>
            <a:r>
              <a:rPr lang="ru-RU" sz="1050" b="1" dirty="0" smtClean="0"/>
              <a:t>уровня 1</a:t>
            </a:r>
            <a:endParaRPr lang="ru-RU" sz="105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71736" y="3929066"/>
            <a:ext cx="928694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Интерфейс</a:t>
            </a:r>
          </a:p>
          <a:p>
            <a:r>
              <a:rPr lang="ru-RU" sz="1050" b="1" dirty="0" smtClean="0"/>
              <a:t>уровня 2</a:t>
            </a:r>
            <a:endParaRPr lang="ru-RU" sz="10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36" y="5000636"/>
            <a:ext cx="928694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Интерфейс</a:t>
            </a:r>
          </a:p>
          <a:p>
            <a:r>
              <a:rPr lang="ru-RU" sz="1050" b="1" dirty="0" smtClean="0"/>
              <a:t>уровня 1</a:t>
            </a:r>
            <a:endParaRPr lang="ru-RU" sz="105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00728" y="3929066"/>
            <a:ext cx="928694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Интерфейс</a:t>
            </a:r>
          </a:p>
          <a:p>
            <a:r>
              <a:rPr lang="ru-RU" sz="1050" b="1" dirty="0" smtClean="0"/>
              <a:t>Уровня 2</a:t>
            </a:r>
            <a:endParaRPr lang="ru-RU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1038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Эталонные модели организации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1. Модель взаимодействия открытых систем</a:t>
            </a:r>
            <a:r>
              <a:rPr lang="ru-RU" dirty="0" smtClean="0"/>
              <a:t> (</a:t>
            </a:r>
            <a:r>
              <a:rPr lang="en-US" b="1" dirty="0" smtClean="0"/>
              <a:t>Open System Interconnection</a:t>
            </a:r>
            <a:r>
              <a:rPr lang="ru-RU" b="1" dirty="0" smtClean="0"/>
              <a:t>, OSI</a:t>
            </a:r>
            <a:r>
              <a:rPr lang="ru-RU" dirty="0" smtClean="0"/>
              <a:t>):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Разработка модели с 1977- 1984 г.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Стандарт Международной организации по стандартизации (ISO -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Standards</a:t>
            </a:r>
            <a:r>
              <a:rPr lang="ru-RU" dirty="0" smtClean="0"/>
              <a:t> </a:t>
            </a:r>
            <a:r>
              <a:rPr lang="ru-RU" dirty="0" err="1" smtClean="0"/>
              <a:t>Organization</a:t>
            </a:r>
            <a:r>
              <a:rPr lang="ru-RU" dirty="0" smtClean="0"/>
              <a:t>). 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Состоит из 7 уровней, не включает протоколы.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Хорошая теоретическая проработка.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2. Модель TCP/IP (Стек </a:t>
            </a:r>
            <a:r>
              <a:rPr lang="en-US" b="1" dirty="0" smtClean="0"/>
              <a:t>TCP/IP</a:t>
            </a:r>
            <a:r>
              <a:rPr lang="ru-RU" b="1" dirty="0" smtClean="0"/>
              <a:t>):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Разработан для связи экспериментальной сети </a:t>
            </a:r>
            <a:r>
              <a:rPr lang="ru-RU" dirty="0" err="1" smtClean="0"/>
              <a:t>ARPAnet</a:t>
            </a:r>
            <a:r>
              <a:rPr lang="ru-RU" dirty="0" smtClean="0"/>
              <a:t> (</a:t>
            </a:r>
            <a:r>
              <a:rPr lang="ru-RU" dirty="0" err="1" smtClean="0"/>
              <a:t>Advanced</a:t>
            </a:r>
            <a:r>
              <a:rPr lang="ru-RU" dirty="0" smtClean="0"/>
              <a:t> </a:t>
            </a:r>
            <a:r>
              <a:rPr lang="ru-RU" dirty="0" err="1" smtClean="0"/>
              <a:t>Research</a:t>
            </a:r>
            <a:r>
              <a:rPr lang="ru-RU" dirty="0" smtClean="0"/>
              <a:t> </a:t>
            </a:r>
            <a:r>
              <a:rPr lang="ru-RU" dirty="0" err="1" smtClean="0"/>
              <a:t>Projects</a:t>
            </a:r>
            <a:r>
              <a:rPr lang="ru-RU" dirty="0" smtClean="0"/>
              <a:t> </a:t>
            </a:r>
            <a:r>
              <a:rPr lang="ru-RU" dirty="0" err="1" smtClean="0"/>
              <a:t>Agency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).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Период разработки с 1972 -1983 г.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1 января 1983 г. принято считать официальной датой рождения Интернета.  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Фактический стандарт на основе известного протокола </a:t>
            </a:r>
            <a:r>
              <a:rPr lang="en-US" dirty="0" smtClean="0"/>
              <a:t>TCP/IP.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Состоит из 4-х уровней.</a:t>
            </a:r>
          </a:p>
          <a:p>
            <a:pPr marL="0" indent="0">
              <a:buFont typeface="Calibri" pitchFamily="34" charset="0"/>
              <a:buChar char="–"/>
            </a:pPr>
            <a:r>
              <a:rPr lang="ru-RU" dirty="0" smtClean="0"/>
              <a:t> Основа Интернет.</a:t>
            </a:r>
          </a:p>
          <a:p>
            <a:pPr marL="0" indent="0">
              <a:buFont typeface="Calibri" pitchFamily="34" charset="0"/>
              <a:buChar char="–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сетевого взаимодействия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7143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Пример, инкапсуляция в некоторой гипотетической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82</a:t>
            </a:fld>
            <a:endParaRPr lang="ru-RU" dirty="0"/>
          </a:p>
        </p:txBody>
      </p:sp>
      <p:grpSp>
        <p:nvGrpSpPr>
          <p:cNvPr id="5" name="Группа 23"/>
          <p:cNvGrpSpPr/>
          <p:nvPr/>
        </p:nvGrpSpPr>
        <p:grpSpPr>
          <a:xfrm>
            <a:off x="0" y="6000768"/>
            <a:ext cx="1357322" cy="428628"/>
            <a:chOff x="4000496" y="3357562"/>
            <a:chExt cx="1357322" cy="42862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00496" y="3357563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 1 </a:t>
              </a:r>
              <a:endParaRPr lang="ru-RU" dirty="0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 rot="5400000">
            <a:off x="2465373" y="4321181"/>
            <a:ext cx="4214842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33"/>
          <p:cNvGrpSpPr/>
          <p:nvPr/>
        </p:nvGrpSpPr>
        <p:grpSpPr>
          <a:xfrm>
            <a:off x="-357222" y="4071942"/>
            <a:ext cx="9501222" cy="430216"/>
            <a:chOff x="-357222" y="4071942"/>
            <a:chExt cx="9501222" cy="430216"/>
          </a:xfrm>
        </p:grpSpPr>
        <p:grpSp>
          <p:nvGrpSpPr>
            <p:cNvPr id="7" name="Группа 19"/>
            <p:cNvGrpSpPr/>
            <p:nvPr/>
          </p:nvGrpSpPr>
          <p:grpSpPr>
            <a:xfrm>
              <a:off x="0" y="4071942"/>
              <a:ext cx="1357322" cy="428628"/>
              <a:chOff x="4000496" y="3357562"/>
              <a:chExt cx="1357322" cy="42862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000496" y="3357562"/>
                <a:ext cx="121444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71934" y="3357563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Уровень 3 </a:t>
                </a:r>
                <a:endParaRPr lang="ru-RU" dirty="0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-357222" y="4500570"/>
              <a:ext cx="9144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1"/>
            <p:cNvGrpSpPr/>
            <p:nvPr/>
          </p:nvGrpSpPr>
          <p:grpSpPr>
            <a:xfrm>
              <a:off x="7786678" y="4071942"/>
              <a:ext cx="1357322" cy="428628"/>
              <a:chOff x="4000496" y="3357562"/>
              <a:chExt cx="1357322" cy="428628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4000496" y="3357562"/>
                <a:ext cx="121444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071934" y="3357563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Уровень 3 </a:t>
                </a:r>
                <a:endParaRPr lang="ru-RU" dirty="0"/>
              </a:p>
            </p:txBody>
          </p:sp>
        </p:grpSp>
      </p:grpSp>
      <p:grpSp>
        <p:nvGrpSpPr>
          <p:cNvPr id="9" name="Группа 134"/>
          <p:cNvGrpSpPr/>
          <p:nvPr/>
        </p:nvGrpSpPr>
        <p:grpSpPr>
          <a:xfrm>
            <a:off x="0" y="5000636"/>
            <a:ext cx="9144000" cy="430216"/>
            <a:chOff x="0" y="5000636"/>
            <a:chExt cx="9144000" cy="430216"/>
          </a:xfrm>
        </p:grpSpPr>
        <p:grpSp>
          <p:nvGrpSpPr>
            <p:cNvPr id="10" name="Группа 20"/>
            <p:cNvGrpSpPr/>
            <p:nvPr/>
          </p:nvGrpSpPr>
          <p:grpSpPr>
            <a:xfrm>
              <a:off x="7786678" y="5000636"/>
              <a:ext cx="1357322" cy="428628"/>
              <a:chOff x="4000496" y="3357562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000496" y="3357562"/>
                <a:ext cx="121444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71934" y="3357563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Уровень 2 </a:t>
                </a:r>
                <a:endParaRPr lang="ru-RU" dirty="0"/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>
              <a:off x="0" y="5429264"/>
              <a:ext cx="9144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74"/>
            <p:cNvGrpSpPr/>
            <p:nvPr/>
          </p:nvGrpSpPr>
          <p:grpSpPr>
            <a:xfrm>
              <a:off x="0" y="5000636"/>
              <a:ext cx="1357322" cy="428628"/>
              <a:chOff x="4000496" y="3357562"/>
              <a:chExt cx="1357322" cy="428628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4000496" y="3357562"/>
                <a:ext cx="121444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071934" y="3357563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Уровень 2 </a:t>
                </a:r>
                <a:endParaRPr lang="ru-RU" dirty="0"/>
              </a:p>
            </p:txBody>
          </p:sp>
        </p:grpSp>
      </p:grpSp>
      <p:grpSp>
        <p:nvGrpSpPr>
          <p:cNvPr id="13" name="Группа 77"/>
          <p:cNvGrpSpPr/>
          <p:nvPr/>
        </p:nvGrpSpPr>
        <p:grpSpPr>
          <a:xfrm>
            <a:off x="7786678" y="6000768"/>
            <a:ext cx="1357322" cy="428628"/>
            <a:chOff x="4000496" y="3357562"/>
            <a:chExt cx="1357322" cy="42862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000496" y="3357562"/>
              <a:ext cx="1214446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71934" y="3357563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Уровень  1 </a:t>
              </a:r>
              <a:endParaRPr lang="ru-RU" dirty="0"/>
            </a:p>
          </p:txBody>
        </p:sp>
      </p:grp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2357422" y="4143380"/>
          <a:ext cx="78581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1857356" y="4786322"/>
          <a:ext cx="5715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285752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Таблица 90"/>
          <p:cNvGraphicFramePr>
            <a:graphicFrameLocks noGrp="1"/>
          </p:cNvGraphicFramePr>
          <p:nvPr/>
        </p:nvGraphicFramePr>
        <p:xfrm>
          <a:off x="3214678" y="4786322"/>
          <a:ext cx="5715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285752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Таблица 91"/>
          <p:cNvGraphicFramePr>
            <a:graphicFrameLocks noGrp="1"/>
          </p:cNvGraphicFramePr>
          <p:nvPr/>
        </p:nvGraphicFramePr>
        <p:xfrm>
          <a:off x="6357950" y="4857760"/>
          <a:ext cx="5715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285752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Таблица 92"/>
          <p:cNvGraphicFramePr>
            <a:graphicFrameLocks noGrp="1"/>
          </p:cNvGraphicFramePr>
          <p:nvPr/>
        </p:nvGraphicFramePr>
        <p:xfrm>
          <a:off x="5286380" y="4857760"/>
          <a:ext cx="5715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285752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Таблица 93"/>
          <p:cNvGraphicFramePr>
            <a:graphicFrameLocks noGrp="1"/>
          </p:cNvGraphicFramePr>
          <p:nvPr/>
        </p:nvGraphicFramePr>
        <p:xfrm>
          <a:off x="1428728" y="5643578"/>
          <a:ext cx="13573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57190"/>
                <a:gridCol w="388444"/>
                <a:gridCol w="254498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Таблица 94"/>
          <p:cNvGraphicFramePr>
            <a:graphicFrameLocks noGrp="1"/>
          </p:cNvGraphicFramePr>
          <p:nvPr/>
        </p:nvGraphicFramePr>
        <p:xfrm>
          <a:off x="3071802" y="5643578"/>
          <a:ext cx="13573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57190"/>
                <a:gridCol w="388444"/>
                <a:gridCol w="254498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Таблица 95"/>
          <p:cNvGraphicFramePr>
            <a:graphicFrameLocks noGrp="1"/>
          </p:cNvGraphicFramePr>
          <p:nvPr/>
        </p:nvGraphicFramePr>
        <p:xfrm>
          <a:off x="4714876" y="5643578"/>
          <a:ext cx="13573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57190"/>
                <a:gridCol w="388444"/>
                <a:gridCol w="254498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Таблица 96"/>
          <p:cNvGraphicFramePr>
            <a:graphicFrameLocks noGrp="1"/>
          </p:cNvGraphicFramePr>
          <p:nvPr/>
        </p:nvGraphicFramePr>
        <p:xfrm>
          <a:off x="6286512" y="5643578"/>
          <a:ext cx="13573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57190"/>
                <a:gridCol w="388444"/>
                <a:gridCol w="254498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4" name="Группа 107"/>
          <p:cNvGrpSpPr/>
          <p:nvPr/>
        </p:nvGrpSpPr>
        <p:grpSpPr>
          <a:xfrm>
            <a:off x="5286380" y="4714884"/>
            <a:ext cx="285752" cy="571504"/>
            <a:chOff x="1857356" y="5072074"/>
            <a:chExt cx="285752" cy="571504"/>
          </a:xfrm>
        </p:grpSpPr>
        <p:cxnSp>
          <p:nvCxnSpPr>
            <p:cNvPr id="98" name="Прямая соединительная линия 97"/>
            <p:cNvCxnSpPr/>
            <p:nvPr/>
          </p:nvCxnSpPr>
          <p:spPr>
            <a:xfrm rot="16200000" flipV="1">
              <a:off x="1714480" y="5214950"/>
              <a:ext cx="571504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1750199" y="5250669"/>
              <a:ext cx="500066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09"/>
          <p:cNvGrpSpPr/>
          <p:nvPr/>
        </p:nvGrpSpPr>
        <p:grpSpPr>
          <a:xfrm>
            <a:off x="6357950" y="4714884"/>
            <a:ext cx="285752" cy="571504"/>
            <a:chOff x="1857356" y="5072074"/>
            <a:chExt cx="285752" cy="571504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 rot="16200000" flipV="1">
              <a:off x="1714480" y="5214950"/>
              <a:ext cx="571504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>
              <a:off x="1750199" y="5250669"/>
              <a:ext cx="500066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12"/>
          <p:cNvGrpSpPr/>
          <p:nvPr/>
        </p:nvGrpSpPr>
        <p:grpSpPr>
          <a:xfrm>
            <a:off x="4714876" y="5500702"/>
            <a:ext cx="285752" cy="571504"/>
            <a:chOff x="1857356" y="5072074"/>
            <a:chExt cx="285752" cy="571504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 rot="16200000" flipV="1">
              <a:off x="1714480" y="5214950"/>
              <a:ext cx="571504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1750199" y="5250669"/>
              <a:ext cx="500066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15"/>
          <p:cNvGrpSpPr/>
          <p:nvPr/>
        </p:nvGrpSpPr>
        <p:grpSpPr>
          <a:xfrm>
            <a:off x="5786446" y="5572140"/>
            <a:ext cx="285752" cy="571504"/>
            <a:chOff x="1857356" y="5072074"/>
            <a:chExt cx="285752" cy="571504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rot="16200000" flipV="1">
              <a:off x="1714480" y="5214950"/>
              <a:ext cx="571504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1750199" y="5250669"/>
              <a:ext cx="500066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18"/>
          <p:cNvGrpSpPr/>
          <p:nvPr/>
        </p:nvGrpSpPr>
        <p:grpSpPr>
          <a:xfrm>
            <a:off x="6357950" y="5500702"/>
            <a:ext cx="285752" cy="571504"/>
            <a:chOff x="1857356" y="5072074"/>
            <a:chExt cx="285752" cy="571504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 rot="16200000" flipV="1">
              <a:off x="1714480" y="5214950"/>
              <a:ext cx="571504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1750199" y="5250669"/>
              <a:ext cx="500066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24"/>
          <p:cNvGrpSpPr/>
          <p:nvPr/>
        </p:nvGrpSpPr>
        <p:grpSpPr>
          <a:xfrm>
            <a:off x="7429520" y="5500702"/>
            <a:ext cx="285752" cy="571504"/>
            <a:chOff x="1857356" y="5072074"/>
            <a:chExt cx="285752" cy="571504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 rot="16200000" flipV="1">
              <a:off x="1714480" y="5214950"/>
              <a:ext cx="571504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1750199" y="5250669"/>
              <a:ext cx="500066" cy="2857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Прямоугольник 127"/>
          <p:cNvSpPr/>
          <p:nvPr/>
        </p:nvSpPr>
        <p:spPr>
          <a:xfrm>
            <a:off x="1285852" y="6500834"/>
            <a:ext cx="6286544" cy="357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143240" y="6488668"/>
            <a:ext cx="25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Среда передачи данных</a:t>
            </a:r>
            <a:endParaRPr lang="ru-RU" dirty="0"/>
          </a:p>
        </p:txBody>
      </p:sp>
      <p:sp>
        <p:nvSpPr>
          <p:cNvPr id="130" name="Стрелка вправо 129"/>
          <p:cNvSpPr/>
          <p:nvPr/>
        </p:nvSpPr>
        <p:spPr>
          <a:xfrm>
            <a:off x="4143372" y="6143644"/>
            <a:ext cx="785818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2" name="Таблица 131"/>
          <p:cNvGraphicFramePr>
            <a:graphicFrameLocks noGrp="1"/>
          </p:cNvGraphicFramePr>
          <p:nvPr/>
        </p:nvGraphicFramePr>
        <p:xfrm>
          <a:off x="5786446" y="4071942"/>
          <a:ext cx="78581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" name="Плюс 132"/>
          <p:cNvSpPr/>
          <p:nvPr/>
        </p:nvSpPr>
        <p:spPr>
          <a:xfrm>
            <a:off x="5929322" y="4857760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1704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15144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Блок-схема: альтернативный процесс 86"/>
          <p:cNvSpPr/>
          <p:nvPr/>
        </p:nvSpPr>
        <p:spPr>
          <a:xfrm>
            <a:off x="2357422" y="5143512"/>
            <a:ext cx="4357718" cy="28575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Среда передачи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Модель взаимодействия открытых систем 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en-US" sz="2800" dirty="0" smtClean="0"/>
              <a:t>Open System Interconnection</a:t>
            </a:r>
            <a:r>
              <a:rPr lang="ru-RU" sz="2800" dirty="0" smtClean="0"/>
              <a:t>, OSI)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3976" y="6423045"/>
            <a:ext cx="400024" cy="43495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357430"/>
          <a:ext cx="2643206" cy="276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</a:tblGrid>
              <a:tr h="41785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7.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96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представления данных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Сеансовый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Канальный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85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Физический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000760" y="2357430"/>
          <a:ext cx="2643206" cy="276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</a:tblGrid>
              <a:tr h="41785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7.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96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представления данных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Сеансовый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Канальный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85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Физический уровень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3286116" y="2571744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86116" y="3071810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86116" y="3500438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86116" y="3857628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86116" y="4214818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14678" y="4929198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86116" y="4572008"/>
            <a:ext cx="2714644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1506" t="5019" r="1982"/>
          <a:stretch>
            <a:fillRect/>
          </a:stretch>
        </p:blipFill>
        <p:spPr bwMode="auto">
          <a:xfrm>
            <a:off x="1500166" y="5786454"/>
            <a:ext cx="1500198" cy="7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500702"/>
            <a:ext cx="857256" cy="94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715016"/>
            <a:ext cx="1428760" cy="7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500702"/>
            <a:ext cx="1071570" cy="8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rot="5400000" flipH="1" flipV="1">
            <a:off x="2536017" y="5036355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571868" y="5286388"/>
            <a:ext cx="1071570" cy="3571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3536149" y="4964917"/>
            <a:ext cx="1428760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4679157" y="5107793"/>
            <a:ext cx="1000132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V="1">
            <a:off x="4607719" y="5036355"/>
            <a:ext cx="1214446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85852" y="642939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Концентратор</a:t>
            </a:r>
            <a:endParaRPr lang="ru-RU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3714744" y="6429396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Коммутатор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5000628" y="6357958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Точка доступа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6429388" y="6357958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Маршрутизатор</a:t>
            </a:r>
            <a:endParaRPr lang="ru-RU" sz="11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5393537" y="5036355"/>
            <a:ext cx="1357322" cy="11430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V="1">
            <a:off x="5179223" y="4822041"/>
            <a:ext cx="1714512" cy="121444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5036347" y="4679165"/>
            <a:ext cx="2071702" cy="11430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357422" y="6596390"/>
            <a:ext cx="5000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Соответствие функций различных сетевых устройств уровням модели</a:t>
            </a:r>
            <a:endParaRPr lang="ru-RU" sz="11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285852" y="5572140"/>
            <a:ext cx="1714512" cy="1071570"/>
          </a:xfrm>
          <a:prstGeom prst="rect">
            <a:avLst/>
          </a:prstGeom>
          <a:noFill/>
          <a:ln w="31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214678" y="5572140"/>
            <a:ext cx="1500198" cy="1071570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29190" y="5500702"/>
            <a:ext cx="1143008" cy="1143008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357950" y="5500702"/>
            <a:ext cx="1143008" cy="1143008"/>
          </a:xfrm>
          <a:prstGeom prst="rect">
            <a:avLst/>
          </a:prstGeom>
          <a:noFill/>
          <a:ln w="31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5" name="Стрелка вниз 84"/>
          <p:cNvSpPr/>
          <p:nvPr/>
        </p:nvSpPr>
        <p:spPr>
          <a:xfrm flipV="1">
            <a:off x="8786842" y="2357430"/>
            <a:ext cx="357158" cy="27860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углом 95"/>
          <p:cNvSpPr/>
          <p:nvPr/>
        </p:nvSpPr>
        <p:spPr>
          <a:xfrm rot="10800000" flipH="1">
            <a:off x="1785918" y="5072074"/>
            <a:ext cx="571504" cy="35719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Стрелка углом 96"/>
          <p:cNvSpPr/>
          <p:nvPr/>
        </p:nvSpPr>
        <p:spPr>
          <a:xfrm rot="5400000" flipH="1">
            <a:off x="6818762" y="4897014"/>
            <a:ext cx="357190" cy="564434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Стрелка вниз 97"/>
          <p:cNvSpPr/>
          <p:nvPr/>
        </p:nvSpPr>
        <p:spPr>
          <a:xfrm>
            <a:off x="214282" y="2357430"/>
            <a:ext cx="357190" cy="27146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857232"/>
            <a:ext cx="1390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785794"/>
            <a:ext cx="14382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84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1340" r="1351"/>
          <a:stretch>
            <a:fillRect/>
          </a:stretch>
        </p:blipFill>
        <p:spPr bwMode="auto">
          <a:xfrm>
            <a:off x="1643042" y="500042"/>
            <a:ext cx="601937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50004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Уровни модели OSI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Модель </a:t>
            </a:r>
            <a:r>
              <a:rPr lang="en-US" sz="2800" dirty="0" smtClean="0"/>
              <a:t>TCP/IP (</a:t>
            </a:r>
            <a:r>
              <a:rPr lang="ru-RU" sz="2800" dirty="0" smtClean="0"/>
              <a:t>Стек </a:t>
            </a:r>
            <a:r>
              <a:rPr lang="en-US" sz="2800" dirty="0" smtClean="0"/>
              <a:t>TCP/IP)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1714489"/>
          <a:ext cx="2714644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76654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(Application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719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(Transport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589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интернет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Сетевой) (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Internetwork)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19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сетевых интерфейсов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(Link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3571868" y="2214554"/>
            <a:ext cx="2214578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71868" y="2928934"/>
            <a:ext cx="2214578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71868" y="3643314"/>
            <a:ext cx="2214578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71868" y="4429132"/>
            <a:ext cx="2214578" cy="15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 flipV="1">
            <a:off x="8572528" y="1857364"/>
            <a:ext cx="357190" cy="30003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14282" y="1714488"/>
            <a:ext cx="357190" cy="30003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428860" y="4929198"/>
            <a:ext cx="4357718" cy="28575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Среда передачи данных</a:t>
            </a:r>
          </a:p>
        </p:txBody>
      </p:sp>
      <p:sp>
        <p:nvSpPr>
          <p:cNvPr id="19" name="Стрелка углом 18"/>
          <p:cNvSpPr/>
          <p:nvPr/>
        </p:nvSpPr>
        <p:spPr>
          <a:xfrm rot="10800000" flipH="1">
            <a:off x="1857356" y="4857760"/>
            <a:ext cx="571504" cy="35719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1198876" cy="128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152523" cy="12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786446" y="1785926"/>
          <a:ext cx="2714644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76654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(Application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719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(Transport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589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интернет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 (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Internetwork)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19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сетевых интерфейсов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(Link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Стрелка углом 19"/>
          <p:cNvSpPr/>
          <p:nvPr/>
        </p:nvSpPr>
        <p:spPr>
          <a:xfrm rot="5400000" flipH="1">
            <a:off x="6890200" y="4682700"/>
            <a:ext cx="357190" cy="564434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 l="1506" t="5019" r="1982"/>
          <a:stretch>
            <a:fillRect/>
          </a:stretch>
        </p:blipFill>
        <p:spPr bwMode="auto">
          <a:xfrm>
            <a:off x="1857356" y="5500702"/>
            <a:ext cx="1500198" cy="7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Прямая со стрелкой 33"/>
          <p:cNvCxnSpPr/>
          <p:nvPr/>
        </p:nvCxnSpPr>
        <p:spPr>
          <a:xfrm rot="5400000" flipH="1" flipV="1">
            <a:off x="2821769" y="4679165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43042" y="5286388"/>
            <a:ext cx="1714512" cy="1071570"/>
          </a:xfrm>
          <a:prstGeom prst="rect">
            <a:avLst/>
          </a:prstGeom>
          <a:noFill/>
          <a:ln w="31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571604" y="607220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Концентратор</a:t>
            </a:r>
            <a:endParaRPr lang="ru-RU" sz="1100" dirty="0"/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429264"/>
            <a:ext cx="1428760" cy="7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Прямая со стрелкой 37"/>
          <p:cNvCxnSpPr/>
          <p:nvPr/>
        </p:nvCxnSpPr>
        <p:spPr>
          <a:xfrm rot="5400000" flipH="1" flipV="1">
            <a:off x="3893339" y="4893479"/>
            <a:ext cx="1214446" cy="2857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00496" y="6143644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Коммутатор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5286388"/>
            <a:ext cx="1500198" cy="1071570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286388"/>
            <a:ext cx="1071570" cy="8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Прямая со стрелкой 42"/>
          <p:cNvCxnSpPr/>
          <p:nvPr/>
        </p:nvCxnSpPr>
        <p:spPr>
          <a:xfrm rot="16200000" flipV="1">
            <a:off x="4679157" y="4750603"/>
            <a:ext cx="1285884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43504" y="6143644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Точка доступа</a:t>
            </a:r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072066" y="5286388"/>
            <a:ext cx="1143008" cy="1143008"/>
          </a:xfrm>
          <a:prstGeom prst="rect">
            <a:avLst/>
          </a:prstGeom>
          <a:noFill/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286388"/>
            <a:ext cx="857256" cy="94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6429388" y="6143644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Маршрутизатор</a:t>
            </a:r>
            <a:endParaRPr lang="ru-RU" sz="11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rot="16200000" flipV="1">
            <a:off x="4786314" y="4214818"/>
            <a:ext cx="2428892" cy="128588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357950" y="5286388"/>
            <a:ext cx="1143008" cy="1143008"/>
          </a:xfrm>
          <a:prstGeom prst="rect">
            <a:avLst/>
          </a:prstGeom>
          <a:noFill/>
          <a:ln w="31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6429396"/>
            <a:ext cx="5000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Соответствие функций различных сетевых устройств уровням модели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Соотношение архитектуры модели TCP/IP и архитектуры модели OSI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86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142985"/>
          <a:ext cx="7929617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3500462"/>
                <a:gridCol w="2714643"/>
              </a:tblGrid>
              <a:tr h="806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OSI Model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TCP/IP Model</a:t>
                      </a:r>
                      <a:endParaRPr lang="ru-RU" sz="2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64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Верхние</a:t>
                      </a:r>
                      <a:r>
                        <a:rPr lang="ru-RU" sz="1400" b="0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уровни</a:t>
                      </a:r>
                    </a:p>
                    <a:p>
                      <a:pPr algn="ctr"/>
                      <a:r>
                        <a:rPr lang="ru-RU" sz="1400" b="0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(уровни приложений)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</a:p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Application Layer</a:t>
                      </a:r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(Application Layer)</a:t>
                      </a:r>
                      <a:endParaRPr lang="ru-RU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4665">
                <a:tc vMerge="1">
                  <a:txBody>
                    <a:bodyPr/>
                    <a:lstStyle/>
                    <a:p>
                      <a:pPr algn="ctr"/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представления данных</a:t>
                      </a:r>
                      <a:endParaRPr lang="en-US" sz="1400" b="0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(Presentation Layer)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721">
                <a:tc vMerge="1">
                  <a:txBody>
                    <a:bodyPr/>
                    <a:lstStyle/>
                    <a:p>
                      <a:pPr algn="ctr"/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Сеансовый уровень</a:t>
                      </a:r>
                      <a:endParaRPr lang="en-US" sz="1400" b="0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(Session Layer)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848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Нижние уровни</a:t>
                      </a:r>
                    </a:p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(уровни потоков данных)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en-US" sz="1400" b="0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(Transport Layer)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(Transport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4665">
                <a:tc vMerge="1">
                  <a:txBody>
                    <a:bodyPr/>
                    <a:lstStyle/>
                    <a:p>
                      <a:pPr algn="ctr"/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 уровень</a:t>
                      </a:r>
                      <a:endParaRPr lang="en-US" sz="1400" b="0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(Network Layer)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интернет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Сетевой) (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Internetwork)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2645">
                <a:tc vMerge="1">
                  <a:txBody>
                    <a:bodyPr/>
                    <a:lstStyle/>
                    <a:p>
                      <a:pPr algn="ctr"/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Канальный уровень</a:t>
                      </a:r>
                      <a:endParaRPr lang="en-US" sz="1400" b="0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(Data link</a:t>
                      </a:r>
                      <a:r>
                        <a:rPr lang="en-US" sz="1400" b="0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Layer</a:t>
                      </a:r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сетевых интерфейсов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(Link Layer)</a:t>
                      </a:r>
                      <a:endParaRPr lang="ru-RU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2645">
                <a:tc vMerge="1">
                  <a:txBody>
                    <a:bodyPr/>
                    <a:lstStyle/>
                    <a:p>
                      <a:pPr algn="ctr"/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Физический уровень</a:t>
                      </a:r>
                      <a:endParaRPr lang="en-US" sz="1400" b="0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(Physical Layer)</a:t>
                      </a:r>
                      <a:endParaRPr lang="ru-RU" sz="1400" b="0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Протоколы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928670"/>
          <a:ext cx="8358246" cy="561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78"/>
                <a:gridCol w="5827768"/>
              </a:tblGrid>
              <a:tr h="534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TCP/IP Model</a:t>
                      </a:r>
                      <a:endParaRPr lang="ru-RU" sz="2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Протоколы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76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Прикладной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(Application Layer)</a:t>
                      </a:r>
                      <a:endParaRPr lang="ru-RU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HTTP (</a:t>
                      </a:r>
                      <a:r>
                        <a:rPr lang="en-US" sz="14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HyperText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Transfer Protocol),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FTP (File Transfer Protocol),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DNS(Domain Name System )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endParaRPr lang="en-US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POP3 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(Post Office Protocol Version 3 ),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en-US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SMTP (Simple Mail Transfer Protocol )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ru-RU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IMAP (Internet Message Access Protocol) </a:t>
                      </a:r>
                      <a:endParaRPr lang="ru-RU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Telnet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SNMP (Simple Network Management Protocol 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 др.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96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Транспортный уровень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(Transport Layer)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TCP (Transmission Control Protocol),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UDP (User Datagram Protocol )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и др.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6049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интернет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Сетевой) (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Internetwork)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 (Internet Protocol</a:t>
                      </a:r>
                      <a:r>
                        <a:rPr lang="en-US" sz="1400" b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),</a:t>
                      </a:r>
                      <a:r>
                        <a:rPr lang="en-US" sz="1400" b="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ru-RU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ICMP (Internet Control Message Protocol),</a:t>
                      </a:r>
                      <a:endParaRPr lang="ru-RU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ARP (Address Resolution Protocol 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), 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RARP (Reverse Address Resolution Protocol ), </a:t>
                      </a:r>
                      <a:endParaRPr lang="ru-RU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IPsec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(IP Security), ARP (Address Resolution Protocol), </a:t>
                      </a:r>
                      <a:endParaRPr lang="ru-RU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OSPF (Open Shortest Path First), RIP (Routing Information Protocol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 и др.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119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Уровень сетевых интерфейсов</a:t>
                      </a:r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(Link Layer)</a:t>
                      </a:r>
                      <a:endParaRPr lang="ru-RU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Ethernet,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Token Ring,  Wi-Fi, Bluetooth и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др.</a:t>
                      </a:r>
                      <a:endParaRPr lang="ru-RU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Гриценко</a:t>
            </a:r>
            <a:r>
              <a:rPr lang="ru-RU" dirty="0" smtClean="0"/>
              <a:t>, Ю.Б. Вычислительные системы, сети и телекоммуникации</a:t>
            </a:r>
          </a:p>
          <a:p>
            <a:r>
              <a:rPr lang="ru-RU" dirty="0" err="1" smtClean="0"/>
              <a:t>Чекмарев</a:t>
            </a:r>
            <a:r>
              <a:rPr lang="ru-RU" dirty="0" smtClean="0"/>
              <a:t>, Ю.В. Вычислительные системы, сети и телекоммуникации </a:t>
            </a:r>
            <a:endParaRPr lang="ru-RU" i="1" dirty="0" smtClean="0"/>
          </a:p>
          <a:p>
            <a:r>
              <a:rPr lang="ru-RU" i="1" dirty="0" smtClean="0"/>
              <a:t>Котельников Е.В., Созыкин</a:t>
            </a:r>
            <a:r>
              <a:rPr lang="en-US" i="1" dirty="0" smtClean="0"/>
              <a:t> </a:t>
            </a:r>
            <a:r>
              <a:rPr lang="ru-RU" i="1" dirty="0" smtClean="0"/>
              <a:t>А.В.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компьютерных сетей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7358114" cy="12858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ru-RU" sz="2400" u="sng" dirty="0" smtClean="0"/>
              <a:t>В зависимости от протяженности:</a:t>
            </a:r>
          </a:p>
          <a:p>
            <a:pPr marL="514350" lvl="0" indent="-514350">
              <a:buNone/>
            </a:pPr>
            <a:endParaRPr lang="en-US" sz="2400" dirty="0" smtClean="0"/>
          </a:p>
          <a:p>
            <a:pPr marL="514350" lvl="0" indent="-514350">
              <a:buNone/>
            </a:pPr>
            <a:r>
              <a:rPr lang="ru-RU" sz="2400" dirty="0" smtClean="0"/>
              <a:t>3) Корпоративная сеть (отраслевая).</a:t>
            </a:r>
          </a:p>
          <a:p>
            <a:pPr marL="514350" lvl="0" indent="-514350">
              <a:buNone/>
            </a:pPr>
            <a:r>
              <a:rPr lang="en-US" sz="2400" dirty="0" smtClean="0"/>
              <a:t>(Corporate network)</a:t>
            </a:r>
            <a:r>
              <a:rPr lang="ru-RU" sz="2400" dirty="0" smtClean="0"/>
              <a:t>.</a:t>
            </a:r>
          </a:p>
          <a:p>
            <a:pPr marL="514350" lvl="0" indent="-514350">
              <a:buNone/>
            </a:pPr>
            <a:endParaRPr lang="ru-RU" sz="2400" dirty="0" smtClean="0"/>
          </a:p>
          <a:p>
            <a:pPr marL="514350" lvl="0" indent="-514350">
              <a:buNone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 marL="514350" lvl="0" indent="-514350">
              <a:buFont typeface="+mj-lt"/>
              <a:buAutoNum type="arabicParenR" startAt="2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7726623" cy="42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9793</TotalTime>
  <Words>3239</Words>
  <PresentationFormat>Экран (4:3)</PresentationFormat>
  <Paragraphs>871</Paragraphs>
  <Slides>88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89" baseType="lpstr">
      <vt:lpstr>Тема Office</vt:lpstr>
      <vt:lpstr>Сети и телекоммуникации Часть 1</vt:lpstr>
      <vt:lpstr>Слайд 2</vt:lpstr>
      <vt:lpstr>Телекоммуникации</vt:lpstr>
      <vt:lpstr>Компьютерная сеть </vt:lpstr>
      <vt:lpstr>Компьютерная сеть </vt:lpstr>
      <vt:lpstr> Компьютерная сеть  </vt:lpstr>
      <vt:lpstr>Системный администратор</vt:lpstr>
      <vt:lpstr>Классификация компьютерных сетей</vt:lpstr>
      <vt:lpstr>Классификация компьютерных сетей</vt:lpstr>
      <vt:lpstr>Классификация компьютерных сетей</vt:lpstr>
      <vt:lpstr>Классификация компьютерных сетей</vt:lpstr>
      <vt:lpstr>Классификация компьютерных сетей</vt:lpstr>
      <vt:lpstr>Классификация компьютерных сетей</vt:lpstr>
      <vt:lpstr>Классификация компьютерных сетей</vt:lpstr>
      <vt:lpstr>Классификация компьютерных сетей</vt:lpstr>
      <vt:lpstr>Сетевые кабели (передающая среда) </vt:lpstr>
      <vt:lpstr>Сетевые кабели (передающая среда) </vt:lpstr>
      <vt:lpstr>Сетевые кабели (передающая среда) </vt:lpstr>
      <vt:lpstr>Сетевые кабели (передающая среда) 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Сетевое оборудование</vt:lpstr>
      <vt:lpstr>Топология локальных сетей </vt:lpstr>
      <vt:lpstr>Топология локальных сетей </vt:lpstr>
      <vt:lpstr>Топология локальных сетей </vt:lpstr>
      <vt:lpstr>Топология локальных сетей </vt:lpstr>
      <vt:lpstr>Топология локальных сетей </vt:lpstr>
      <vt:lpstr>Топология локальных сетей </vt:lpstr>
      <vt:lpstr>Топология локальных сетей </vt:lpstr>
      <vt:lpstr>Топология локальных сетей </vt:lpstr>
      <vt:lpstr>Топология локальных сетей </vt:lpstr>
      <vt:lpstr>Физическая и логическая топология</vt:lpstr>
      <vt:lpstr>Физическая и логическая топология</vt:lpstr>
      <vt:lpstr>Физическая и логическая топология</vt:lpstr>
      <vt:lpstr>Физическая и логическая топология</vt:lpstr>
      <vt:lpstr>Стандарты компьютерных сетей</vt:lpstr>
      <vt:lpstr>Стандарты компьютерных сетей</vt:lpstr>
      <vt:lpstr>Стандарты компьютерных сетей</vt:lpstr>
      <vt:lpstr>Стандарты компьютерных сетей</vt:lpstr>
      <vt:lpstr>Стандарты компьютерных сетей</vt:lpstr>
      <vt:lpstr>Стандарты компьютерных сетей</vt:lpstr>
      <vt:lpstr>Стандарты компьютерных сетей</vt:lpstr>
      <vt:lpstr>Сетевые технологии </vt:lpstr>
      <vt:lpstr>Технология Ethernet</vt:lpstr>
      <vt:lpstr>Типы сетей Ethernet</vt:lpstr>
      <vt:lpstr>Стандарты кадра Ethernet</vt:lpstr>
      <vt:lpstr>Формат кадра в Ethernet</vt:lpstr>
      <vt:lpstr>Формат кадра в Ethernet</vt:lpstr>
      <vt:lpstr>Технология Ethernet</vt:lpstr>
      <vt:lpstr>Коллизии</vt:lpstr>
      <vt:lpstr>Технология Ethernet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Wi-Fi</vt:lpstr>
      <vt:lpstr>Технология Token Ring</vt:lpstr>
      <vt:lpstr>Технология Token Bus</vt:lpstr>
      <vt:lpstr>Технология FDDI</vt:lpstr>
      <vt:lpstr>Технология FDDI</vt:lpstr>
      <vt:lpstr>Технология Arcnet</vt:lpstr>
      <vt:lpstr>Технология Arcnet</vt:lpstr>
      <vt:lpstr>Технология  Bluetooth</vt:lpstr>
      <vt:lpstr>Технология WiMax</vt:lpstr>
      <vt:lpstr>Подход в организации сети на основе уровней</vt:lpstr>
      <vt:lpstr>Определения</vt:lpstr>
      <vt:lpstr>Протокол и интерфейс</vt:lpstr>
      <vt:lpstr>Эталонные модели организации сетей</vt:lpstr>
      <vt:lpstr>Модель сетевого взаимодействия</vt:lpstr>
      <vt:lpstr>Модель взаимодействия открытых систем  (Open System Interconnection, OSI)</vt:lpstr>
      <vt:lpstr>Уровни модели OSI</vt:lpstr>
      <vt:lpstr>Модель TCP/IP (Стек TCP/IP)</vt:lpstr>
      <vt:lpstr>Соотношение архитектуры модели TCP/IP и архитектуры модели OSI</vt:lpstr>
      <vt:lpstr>Протоколы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1061</cp:revision>
  <dcterms:created xsi:type="dcterms:W3CDTF">2019-08-30T06:15:19Z</dcterms:created>
  <dcterms:modified xsi:type="dcterms:W3CDTF">2020-10-06T12:24:20Z</dcterms:modified>
</cp:coreProperties>
</file>