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5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5" r:id="rId8"/>
    <p:sldId id="266" r:id="rId9"/>
    <p:sldId id="261" r:id="rId10"/>
    <p:sldId id="267" r:id="rId11"/>
    <p:sldId id="268" r:id="rId12"/>
    <p:sldId id="262" r:id="rId13"/>
    <p:sldId id="269" r:id="rId14"/>
    <p:sldId id="263" r:id="rId15"/>
    <p:sldId id="264" r:id="rId16"/>
  </p:sldIdLst>
  <p:sldSz cx="10080625" cy="5670550"/>
  <p:notesSz cx="7559675" cy="10691813"/>
  <p:embeddedFontLst>
    <p:embeddedFont>
      <p:font typeface="Noto Sans" panose="020B050204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620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8079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60000" y="1485000"/>
            <a:ext cx="936000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"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2"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3"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4"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60000" y="1485000"/>
            <a:ext cx="301356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3524760" y="1485000"/>
            <a:ext cx="301356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3"/>
          </p:nvPr>
        </p:nvSpPr>
        <p:spPr>
          <a:xfrm>
            <a:off x="6689160" y="1485000"/>
            <a:ext cx="301356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4"/>
          </p:nvPr>
        </p:nvSpPr>
        <p:spPr>
          <a:xfrm>
            <a:off x="360000" y="3459600"/>
            <a:ext cx="301356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5"/>
          </p:nvPr>
        </p:nvSpPr>
        <p:spPr>
          <a:xfrm>
            <a:off x="3524760" y="3459600"/>
            <a:ext cx="301356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6"/>
          </p:nvPr>
        </p:nvSpPr>
        <p:spPr>
          <a:xfrm>
            <a:off x="6689160" y="3459600"/>
            <a:ext cx="301356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2"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3"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4"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2"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3"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2"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3"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2"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ubTitle" idx="1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>
            <a:spLocks noGrp="1"/>
          </p:cNvSpPr>
          <p:nvPr>
            <p:ph type="subTitle" idx="1"/>
          </p:nvPr>
        </p:nvSpPr>
        <p:spPr>
          <a:xfrm>
            <a:off x="360000" y="225720"/>
            <a:ext cx="9360000" cy="333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1"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2"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3"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360000" y="1485000"/>
            <a:ext cx="936000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2"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360000" y="1485000"/>
            <a:ext cx="301356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2"/>
          </p:nvPr>
        </p:nvSpPr>
        <p:spPr>
          <a:xfrm>
            <a:off x="3524760" y="1485000"/>
            <a:ext cx="301356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3"/>
          </p:nvPr>
        </p:nvSpPr>
        <p:spPr>
          <a:xfrm>
            <a:off x="6689160" y="1485000"/>
            <a:ext cx="301356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4"/>
          </p:nvPr>
        </p:nvSpPr>
        <p:spPr>
          <a:xfrm>
            <a:off x="360000" y="3459600"/>
            <a:ext cx="301356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5"/>
          </p:nvPr>
        </p:nvSpPr>
        <p:spPr>
          <a:xfrm>
            <a:off x="3524760" y="3459600"/>
            <a:ext cx="301356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6"/>
          </p:nvPr>
        </p:nvSpPr>
        <p:spPr>
          <a:xfrm>
            <a:off x="6689160" y="3459600"/>
            <a:ext cx="301356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360000" y="225720"/>
            <a:ext cx="9360000" cy="333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2"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3"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3"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3"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0080000" cy="567000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10080000" cy="3780000"/>
          </a:xfrm>
          <a:prstGeom prst="rect">
            <a:avLst/>
          </a:prstGeom>
          <a:solidFill>
            <a:srgbClr val="1ABC9C"/>
          </a:solidFill>
          <a:ln w="9525" cap="flat" cmpd="sng">
            <a:solidFill>
              <a:srgbClr val="1AB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60000" y="283500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60000" y="3915000"/>
            <a:ext cx="9360000" cy="14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360000" y="5400000"/>
            <a:ext cx="2880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420000" y="5400000"/>
            <a:ext cx="3240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180000" y="5130000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5400000"/>
            <a:ext cx="10080000" cy="27000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0" y="0"/>
            <a:ext cx="10080000" cy="121500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9315000" y="5175000"/>
            <a:ext cx="450000" cy="450000"/>
          </a:xfrm>
          <a:prstGeom prst="ellipse">
            <a:avLst/>
          </a:prstGeom>
          <a:solidFill>
            <a:srgbClr val="1ABC9C"/>
          </a:solidFill>
          <a:ln w="9525" cap="flat" cmpd="sng">
            <a:solidFill>
              <a:srgbClr val="1AB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360000" y="5400000"/>
            <a:ext cx="2880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3420000" y="5400000"/>
            <a:ext cx="3240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9180000" y="5175000"/>
            <a:ext cx="720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 txBox="1"/>
          <p:nvPr/>
        </p:nvSpPr>
        <p:spPr>
          <a:xfrm>
            <a:off x="360000" y="180000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i="0" u="none" strike="noStrike" cap="none" dirty="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Создание сайтов</a:t>
            </a:r>
            <a:endParaRPr sz="4800" b="1" i="0" u="none" strike="noStrike" cap="none" dirty="0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79" name="Google Shape;179;p40"/>
          <p:cNvSpPr txBox="1"/>
          <p:nvPr/>
        </p:nvSpPr>
        <p:spPr>
          <a:xfrm>
            <a:off x="360000" y="3915000"/>
            <a:ext cx="9360000" cy="14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Автор: Рыбаков А.</a:t>
            </a:r>
            <a:endParaRPr sz="2200" b="0" i="0" u="none" strike="noStrike" cap="none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Группа: ИС 40-1     </a:t>
            </a:r>
            <a:endParaRPr sz="2200" b="0" i="0" u="none" strike="noStrike" cap="none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C1E12-CE8D-4CB1-BAA9-7264E565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trike="noStrike" dirty="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CMS - </a:t>
            </a:r>
            <a:r>
              <a:rPr lang="ru-RU" sz="3200" b="1" strike="noStrike" dirty="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Системы управления контентом</a:t>
            </a:r>
            <a:endParaRPr lang="ru-RU" sz="3200" dirty="0"/>
          </a:p>
        </p:txBody>
      </p:sp>
      <p:pic>
        <p:nvPicPr>
          <p:cNvPr id="5122" name="Picture 2" descr="Joomla ⇒ Avis, prix CMS Open source pour gestion contenus de sites pro">
            <a:extLst>
              <a:ext uri="{FF2B5EF4-FFF2-40B4-BE49-F238E27FC236}">
                <a16:creationId xmlns:a16="http://schemas.microsoft.com/office/drawing/2014/main" id="{6E705942-0957-4F74-A848-B3B0903CD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8" y="1318428"/>
            <a:ext cx="5338688" cy="303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rian Teeman о Joomla UI (JUI) и Bootstrap - CMScafe">
            <a:extLst>
              <a:ext uri="{FF2B5EF4-FFF2-40B4-BE49-F238E27FC236}">
                <a16:creationId xmlns:a16="http://schemas.microsoft.com/office/drawing/2014/main" id="{F48190CE-CDF6-4D67-9A38-A85FF8804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58" y="2098675"/>
            <a:ext cx="5168684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Приложение Joomla. Программное обеспечение для бизнеса">
            <a:extLst>
              <a:ext uri="{FF2B5EF4-FFF2-40B4-BE49-F238E27FC236}">
                <a16:creationId xmlns:a16="http://schemas.microsoft.com/office/drawing/2014/main" id="{2A90C48F-0086-4663-9730-D7A77AD31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55" y="1053708"/>
            <a:ext cx="1576387" cy="13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4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6"/>
          <p:cNvSpPr txBox="1"/>
          <p:nvPr/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Фреймворки</a:t>
            </a:r>
            <a:endParaRPr sz="3200" b="1" strike="noStrike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22" name="Google Shape;222;p46"/>
          <p:cNvSpPr txBox="1"/>
          <p:nvPr/>
        </p:nvSpPr>
        <p:spPr>
          <a:xfrm>
            <a:off x="359999" y="1485000"/>
            <a:ext cx="9536475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50" marR="0" lvl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600"/>
            </a:pPr>
            <a:r>
              <a:rPr lang="ru-RU" sz="17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Фреймворк — это готовый программный каркас или основа с набором инструментов, библиотек и шаблонов, который значительно ускоряет и упрощает разработку веб-сайтов, приложений и другого ПО, предоставляя готовые решения для типовых задач вместо того, чтобы писать всё с нуля. Он диктует структуру проекта, облегчая работу разработчиков, позволяя им сосредоточиться на уникальной функциональности и наполнять продукт своим кодом</a:t>
            </a:r>
            <a:endParaRPr sz="1700" b="1" strike="noStrike" dirty="0">
              <a:solidFill>
                <a:srgbClr val="2C3E5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23" name="Google Shape;223;p46"/>
          <p:cNvSpPr txBox="1"/>
          <p:nvPr/>
        </p:nvSpPr>
        <p:spPr>
          <a:xfrm>
            <a:off x="359999" y="3448050"/>
            <a:ext cx="9363241" cy="181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50" marR="0" lvl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600"/>
            </a:pPr>
            <a:r>
              <a:rPr lang="ru-RU" sz="17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Фреймворки нужны для ускорения разработки ПО, обеспечения безопасности и стандартизации кода, предоставляя готовый каркас, библиотеки и инструменты. Они избавляют программистов от рутины, позволяя сосредоточиться на бизнес-логике, а не на написании базовых функций с нуля. Они необходимы для создания масштабируемых веб-приложений, сайтов и мобильных продуктов</a:t>
            </a:r>
            <a:endParaRPr sz="1700" b="1" strike="noStrike" dirty="0">
              <a:solidFill>
                <a:srgbClr val="2C3E5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6"/>
          <p:cNvSpPr txBox="1"/>
          <p:nvPr/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Фреймворки</a:t>
            </a:r>
            <a:endParaRPr sz="3200" b="1" strike="noStrike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7170" name="Picture 2" descr="Фреймворк Django: что это, как работает - плюсы и минусы фреймворка, где  используется Django для Python">
            <a:extLst>
              <a:ext uri="{FF2B5EF4-FFF2-40B4-BE49-F238E27FC236}">
                <a16:creationId xmlns:a16="http://schemas.microsoft.com/office/drawing/2014/main" id="{528930D3-DF13-4F65-BD8B-6659D5C21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378475"/>
            <a:ext cx="5703780" cy="362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jango Tutorial: Python Web Development | DataCamp">
            <a:extLst>
              <a:ext uri="{FF2B5EF4-FFF2-40B4-BE49-F238E27FC236}">
                <a16:creationId xmlns:a16="http://schemas.microsoft.com/office/drawing/2014/main" id="{DD5C1D56-75DD-498F-AB84-F14350F18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83" y="1378475"/>
            <a:ext cx="5418352" cy="362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Getting Started With Django web framework - NashTech Blog">
            <a:extLst>
              <a:ext uri="{FF2B5EF4-FFF2-40B4-BE49-F238E27FC236}">
                <a16:creationId xmlns:a16="http://schemas.microsoft.com/office/drawing/2014/main" id="{6DE98BC7-0701-49C8-A9AC-0ADC27443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59" y="1093945"/>
            <a:ext cx="1741936" cy="108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460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7"/>
          <p:cNvSpPr txBox="1"/>
          <p:nvPr/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Технологии для создания сайтов</a:t>
            </a:r>
            <a:endParaRPr sz="3200" b="1" strike="noStrike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29" name="Google Shape;229;p47"/>
          <p:cNvSpPr txBox="1"/>
          <p:nvPr/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08000" marR="0" lvl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900"/>
            </a:pPr>
            <a:r>
              <a:rPr lang="ru-RU" sz="20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Создание современных сайтов базируется на разделении на </a:t>
            </a:r>
            <a:r>
              <a:rPr lang="ru-RU" sz="2000" b="1" strike="noStrike" dirty="0" err="1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frontend</a:t>
            </a:r>
            <a:r>
              <a:rPr lang="ru-RU" sz="20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 (внешний вид) и </a:t>
            </a:r>
            <a:r>
              <a:rPr lang="ru-RU" sz="2000" b="1" strike="noStrike" dirty="0" err="1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backend</a:t>
            </a:r>
            <a:r>
              <a:rPr lang="ru-RU" sz="20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 (логика сервера). </a:t>
            </a:r>
            <a:endParaRPr lang="en-US" sz="2000" b="1" strike="noStrike" dirty="0">
              <a:solidFill>
                <a:srgbClr val="2C3E5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8000" marR="0" lvl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900"/>
            </a:pPr>
            <a:endParaRPr lang="en-US" sz="2000" b="1" dirty="0">
              <a:solidFill>
                <a:srgbClr val="2C3E5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8000" marR="0" lvl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900"/>
            </a:pPr>
            <a:r>
              <a:rPr lang="ru-RU" sz="20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Основными технологиями являются HTML, CSS, JavaScript для клиентов, а также языки вроде PHP, Python, Node.js и базы данных (MySQL, </a:t>
            </a:r>
            <a:r>
              <a:rPr lang="ru-RU" sz="2000" b="1" strike="noStrike" dirty="0" err="1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PostgreSQL</a:t>
            </a:r>
            <a:r>
              <a:rPr lang="ru-RU" sz="20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) для сервера. </a:t>
            </a:r>
            <a:endParaRPr lang="en-US" sz="2000" b="1" strike="noStrike" dirty="0">
              <a:solidFill>
                <a:srgbClr val="2C3E5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8000" marR="0" lvl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900"/>
            </a:pPr>
            <a:endParaRPr lang="en-US" sz="2000" b="1" dirty="0">
              <a:solidFill>
                <a:srgbClr val="2C3E5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8000" marR="0" lvl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900"/>
            </a:pPr>
            <a:r>
              <a:rPr lang="ru-RU" sz="20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Популярные фреймворки (</a:t>
            </a:r>
            <a:r>
              <a:rPr lang="ru-RU" sz="2000" b="1" strike="noStrike" dirty="0" err="1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React</a:t>
            </a:r>
            <a:r>
              <a:rPr lang="ru-RU" sz="20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ru-RU" sz="2000" b="1" strike="noStrike" dirty="0" err="1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Vue</a:t>
            </a:r>
            <a:r>
              <a:rPr lang="ru-RU" sz="20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ru-RU" sz="2000" b="1" strike="noStrike" dirty="0" err="1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Laravel</a:t>
            </a:r>
            <a:r>
              <a:rPr lang="ru-RU" sz="20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) ускоряют разработку, а CMS (</a:t>
            </a:r>
            <a:r>
              <a:rPr lang="ru-RU" sz="2000" b="1" strike="noStrike" dirty="0" err="1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WordPress</a:t>
            </a:r>
            <a:r>
              <a:rPr lang="ru-RU" sz="20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ru-RU" sz="2000" b="1" strike="noStrike" dirty="0" err="1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Bitrix</a:t>
            </a:r>
            <a:r>
              <a:rPr lang="ru-RU" sz="20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) упрощают управление контентом</a:t>
            </a:r>
            <a:endParaRPr sz="2000" b="1" strike="noStrike" dirty="0">
              <a:solidFill>
                <a:srgbClr val="2C3E5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8"/>
          <p:cNvSpPr txBox="1"/>
          <p:nvPr/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Заключение</a:t>
            </a:r>
            <a:endParaRPr sz="3200" b="1" strike="noStrike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35" name="Google Shape;235;p48"/>
          <p:cNvSpPr txBox="1"/>
          <p:nvPr/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08000" marR="0" lvl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080"/>
            </a:pPr>
            <a:r>
              <a:rPr lang="ru-RU" sz="24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Выбор способа создания сайта зависит от целей проекта, уровня подготовки разработчика и требуемого функционала. Для простых задач достаточно конструктора, для более сложны — CMS и фреймворки</a:t>
            </a:r>
            <a:endParaRPr sz="2400" b="1" strike="noStrike" dirty="0">
              <a:solidFill>
                <a:srgbClr val="2C3E5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1"/>
          <p:cNvSpPr txBox="1"/>
          <p:nvPr/>
        </p:nvSpPr>
        <p:spPr>
          <a:xfrm>
            <a:off x="360000" y="225720"/>
            <a:ext cx="93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Назначение сайтов</a:t>
            </a:r>
            <a:endParaRPr sz="3200" b="1" strike="noStrike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85" name="Google Shape;185;p41"/>
          <p:cNvSpPr txBox="1"/>
          <p:nvPr/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08000" marR="0" lvl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990"/>
            </a:pPr>
            <a:r>
              <a:rPr lang="ru-RU" sz="22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Назначение сайтов заключается во взаимодействии с аудиторией через интернет, обеспечивая информационную, маркетинговую и имиджевую функции.</a:t>
            </a:r>
            <a:endParaRPr lang="en-US" sz="2200" b="1" strike="noStrike" dirty="0">
              <a:solidFill>
                <a:srgbClr val="2C3E5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8000" marR="0" lvl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990"/>
            </a:pPr>
            <a:endParaRPr sz="2200" b="1" strike="noStrike" dirty="0">
              <a:solidFill>
                <a:srgbClr val="2C3E5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8000" marR="0" lvl="0" algn="l" rtl="0">
              <a:spcBef>
                <a:spcPts val="1057"/>
              </a:spcBef>
              <a:spcAft>
                <a:spcPts val="0"/>
              </a:spcAft>
              <a:buClr>
                <a:srgbClr val="2C3E50"/>
              </a:buClr>
              <a:buSzPts val="990"/>
            </a:pPr>
            <a:r>
              <a:rPr lang="ru-RU" sz="22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Они служат цифровым представительством для бизнеса, личного бренда или идеи, позволяя продавать товары, привлекать клиентов, информировать о услугах, формировать лояльность и автоматизировать процессы</a:t>
            </a:r>
            <a:endParaRPr sz="2200" b="1" strike="noStrike" dirty="0">
              <a:solidFill>
                <a:srgbClr val="2C3E5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3" name="Рисунок 2" descr="Интернет со сплошной заливкой">
            <a:extLst>
              <a:ext uri="{FF2B5EF4-FFF2-40B4-BE49-F238E27FC236}">
                <a16:creationId xmlns:a16="http://schemas.microsoft.com/office/drawing/2014/main" id="{0DEA598E-7146-41CA-8B2F-F237F7326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7971" y="2093262"/>
            <a:ext cx="914400" cy="914400"/>
          </a:xfrm>
          <a:prstGeom prst="rect">
            <a:avLst/>
          </a:prstGeom>
        </p:spPr>
      </p:pic>
      <p:pic>
        <p:nvPicPr>
          <p:cNvPr id="5" name="Рисунок 4" descr="Книги на полке со сплошной заливкой">
            <a:extLst>
              <a:ext uri="{FF2B5EF4-FFF2-40B4-BE49-F238E27FC236}">
                <a16:creationId xmlns:a16="http://schemas.microsoft.com/office/drawing/2014/main" id="{93DFF7C4-477A-4797-BC91-2505E54F4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78384" y="43506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2"/>
          <p:cNvSpPr txBox="1"/>
          <p:nvPr/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Основные этапы разработки сайта</a:t>
            </a:r>
            <a:endParaRPr sz="3200" b="1" strike="noStrike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91" name="Google Shape;191;p42"/>
          <p:cNvSpPr txBox="1"/>
          <p:nvPr/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08000" marR="0" lvl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080"/>
            </a:pPr>
            <a:r>
              <a:rPr lang="ru-RU" sz="24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Основные этапы разработки сайта включают планирование (анализ, ТЗ), проектирование (структура, прототипы), дизайн (макеты), верстку, программирование (бэкенд), наполнение контентом, тестирование и запуск, после чего следует поддержка и развитие</a:t>
            </a:r>
            <a:endParaRPr sz="2400" b="1" strike="noStrike" dirty="0">
              <a:solidFill>
                <a:srgbClr val="2C3E5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3" name="Рисунок 2" descr="Центр обработки вызовов со сплошной заливкой">
            <a:extLst>
              <a:ext uri="{FF2B5EF4-FFF2-40B4-BE49-F238E27FC236}">
                <a16:creationId xmlns:a16="http://schemas.microsoft.com/office/drawing/2014/main" id="{DF94D156-6D05-4AA0-9AF4-07D3B2D8A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25600" y="3832200"/>
            <a:ext cx="914400" cy="914400"/>
          </a:xfrm>
          <a:prstGeom prst="rect">
            <a:avLst/>
          </a:prstGeom>
        </p:spPr>
      </p:pic>
      <p:pic>
        <p:nvPicPr>
          <p:cNvPr id="5" name="Рисунок 4" descr="Чат со сплошной заливкой">
            <a:extLst>
              <a:ext uri="{FF2B5EF4-FFF2-40B4-BE49-F238E27FC236}">
                <a16:creationId xmlns:a16="http://schemas.microsoft.com/office/drawing/2014/main" id="{CB44CE87-3466-469A-B3F2-629248195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37800" y="3832200"/>
            <a:ext cx="914400" cy="914400"/>
          </a:xfrm>
          <a:prstGeom prst="rect">
            <a:avLst/>
          </a:prstGeom>
        </p:spPr>
      </p:pic>
      <p:pic>
        <p:nvPicPr>
          <p:cNvPr id="7" name="Рисунок 6" descr="Школьный класс со сплошной заливкой">
            <a:extLst>
              <a:ext uri="{FF2B5EF4-FFF2-40B4-BE49-F238E27FC236}">
                <a16:creationId xmlns:a16="http://schemas.microsoft.com/office/drawing/2014/main" id="{D8A3A87A-3C28-4256-B7C3-FF71A7F5D0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13400" y="38322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3"/>
          <p:cNvSpPr txBox="1"/>
          <p:nvPr/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Способы создания сайтов</a:t>
            </a:r>
            <a:endParaRPr sz="3200" b="1" strike="noStrike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97" name="Google Shape;197;p43"/>
          <p:cNvSpPr txBox="1"/>
          <p:nvPr/>
        </p:nvSpPr>
        <p:spPr>
          <a:xfrm>
            <a:off x="360000" y="1485000"/>
            <a:ext cx="90126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08000" marR="0" lvl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080"/>
            </a:pPr>
            <a:r>
              <a:rPr lang="ru-RU" sz="24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Конструкторы сайтов</a:t>
            </a:r>
            <a:r>
              <a:rPr lang="en-US" sz="2400" b="1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:</a:t>
            </a:r>
            <a:r>
              <a:rPr lang="ru-RU" sz="2400" b="1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Tilda</a:t>
            </a:r>
            <a:r>
              <a:rPr lang="en-US" sz="2400" b="1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b="1" dirty="0" err="1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Wix</a:t>
            </a:r>
            <a:r>
              <a:rPr lang="en-US" sz="2400" b="1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b="1" strike="noStrike" dirty="0" err="1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uCoz</a:t>
            </a:r>
            <a:endParaRPr sz="2400" b="1" strike="noStrike" dirty="0">
              <a:solidFill>
                <a:srgbClr val="2C3E5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98" name="Google Shape;198;p43"/>
          <p:cNvSpPr txBox="1"/>
          <p:nvPr/>
        </p:nvSpPr>
        <p:spPr>
          <a:xfrm>
            <a:off x="360000" y="1941590"/>
            <a:ext cx="8816099" cy="1346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08000" marR="0" lvl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080"/>
            </a:pPr>
            <a:r>
              <a:rPr lang="ru-RU" sz="24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CMS</a:t>
            </a:r>
            <a:r>
              <a:rPr lang="en-US" sz="24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2400" b="1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WordPress, </a:t>
            </a:r>
            <a:r>
              <a:rPr lang="en-US" sz="24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Joomla, </a:t>
            </a:r>
            <a:r>
              <a:rPr lang="en-US" sz="2400" b="1" strike="noStrike" dirty="0" err="1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Bi</a:t>
            </a:r>
            <a:r>
              <a:rPr lang="en-US" sz="2400" b="1" dirty="0" err="1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trix</a:t>
            </a:r>
            <a:endParaRPr sz="2400" b="1" strike="noStrike" dirty="0">
              <a:solidFill>
                <a:srgbClr val="2C3E5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99" name="Google Shape;199;p43"/>
          <p:cNvSpPr txBox="1"/>
          <p:nvPr/>
        </p:nvSpPr>
        <p:spPr>
          <a:xfrm>
            <a:off x="360000" y="2362200"/>
            <a:ext cx="7677514" cy="63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08000" marR="0" lvl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080"/>
            </a:pPr>
            <a:r>
              <a:rPr lang="ru-RU" sz="24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Фреймворки</a:t>
            </a:r>
            <a:r>
              <a:rPr lang="en-US" sz="2400" b="1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24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Django, </a:t>
            </a:r>
            <a:r>
              <a:rPr lang="en-US" sz="2400" b="1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Laravel, </a:t>
            </a:r>
            <a:r>
              <a:rPr lang="en-US" sz="24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React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226E39B-792E-4A55-AE9D-128E87578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19" y="2645726"/>
            <a:ext cx="894910" cy="7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tting Started With Django web framework - NashTech Blog">
            <a:extLst>
              <a:ext uri="{FF2B5EF4-FFF2-40B4-BE49-F238E27FC236}">
                <a16:creationId xmlns:a16="http://schemas.microsoft.com/office/drawing/2014/main" id="{B9653FB6-7404-4E21-875C-510C90FEA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08" y="3574150"/>
            <a:ext cx="1741936" cy="108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ravel — Википедия">
            <a:extLst>
              <a:ext uri="{FF2B5EF4-FFF2-40B4-BE49-F238E27FC236}">
                <a16:creationId xmlns:a16="http://schemas.microsoft.com/office/drawing/2014/main" id="{C0F5DE54-F391-45F0-982E-B3CC4EFA8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400" y="3676154"/>
            <a:ext cx="955600" cy="99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B42745E-FDCE-4858-B113-49B7A7572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45" y="2175711"/>
            <a:ext cx="805226" cy="80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IX Website - Ollyosoft">
            <a:extLst>
              <a:ext uri="{FF2B5EF4-FFF2-40B4-BE49-F238E27FC236}">
                <a16:creationId xmlns:a16="http://schemas.microsoft.com/office/drawing/2014/main" id="{61726A4B-E8D9-4A1D-9181-59CE01896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116" y="3131586"/>
            <a:ext cx="1022897" cy="57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Инструмент создания блогов, платформа для публикаций и CMS — WordPress.org  Русский">
            <a:extLst>
              <a:ext uri="{FF2B5EF4-FFF2-40B4-BE49-F238E27FC236}">
                <a16:creationId xmlns:a16="http://schemas.microsoft.com/office/drawing/2014/main" id="{500FE365-D542-46B3-89E5-FC20671E2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571" y="2175711"/>
            <a:ext cx="1138585" cy="113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Приложение Joomla. Программное обеспечение для бизнеса">
            <a:extLst>
              <a:ext uri="{FF2B5EF4-FFF2-40B4-BE49-F238E27FC236}">
                <a16:creationId xmlns:a16="http://schemas.microsoft.com/office/drawing/2014/main" id="{C35CCA3F-18AF-4041-93AC-D0F0B2640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76" y="3728959"/>
            <a:ext cx="1855568" cy="154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4"/>
          <p:cNvSpPr txBox="1"/>
          <p:nvPr/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 dirty="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Конструкторы сайтов</a:t>
            </a:r>
            <a:endParaRPr sz="3200" b="1" strike="noStrike" dirty="0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06" name="Google Shape;206;p44"/>
          <p:cNvSpPr txBox="1"/>
          <p:nvPr/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08000" marR="0" lvl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945"/>
            </a:pPr>
            <a:r>
              <a:rPr lang="ru-RU" sz="21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Принцип работы базируется на сборке сайта из готовых блоков (текст, изображения, формы) внутри шаблона</a:t>
            </a:r>
            <a:endParaRPr sz="2100" b="1" strike="noStrike" dirty="0">
              <a:solidFill>
                <a:srgbClr val="2C3E5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07" name="Google Shape;207;p44"/>
          <p:cNvSpPr txBox="1"/>
          <p:nvPr/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27320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80"/>
              <a:buFont typeface="Noto Sans Symbols"/>
              <a:buChar char="●"/>
            </a:pPr>
            <a:endParaRPr sz="1200" b="1" strike="noStrike" dirty="0">
              <a:solidFill>
                <a:srgbClr val="2C3E5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Noto Sans"/>
            </a:endParaRPr>
          </a:p>
        </p:txBody>
      </p:sp>
      <p:sp>
        <p:nvSpPr>
          <p:cNvPr id="208" name="Google Shape;208;p44"/>
          <p:cNvSpPr txBox="1"/>
          <p:nvPr/>
        </p:nvSpPr>
        <p:spPr>
          <a:xfrm>
            <a:off x="360000" y="3219758"/>
            <a:ext cx="4567320" cy="1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2450" marR="0" lvl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380"/>
            </a:pPr>
            <a:r>
              <a:rPr lang="ru-RU" sz="17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Конструкторы сайтов идеально подходят новичкам, предпринимателям, фрилансерам и малым бизнесам, которым нужно быстро, недорого и без навыков программирования создать сайт</a:t>
            </a:r>
            <a:endParaRPr sz="1700" b="1" strike="noStrike" dirty="0">
              <a:solidFill>
                <a:srgbClr val="2C3E5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9B2A09B2-088E-4A8F-B79F-5EB5E68B0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989" y="1434844"/>
            <a:ext cx="805226" cy="80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WIX Website - Ollyosoft">
            <a:extLst>
              <a:ext uri="{FF2B5EF4-FFF2-40B4-BE49-F238E27FC236}">
                <a16:creationId xmlns:a16="http://schemas.microsoft.com/office/drawing/2014/main" id="{24F99C4F-B8AC-40DF-9396-FAE30E2A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540" y="2240070"/>
            <a:ext cx="1022897" cy="57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28E33-F947-4ECF-A94C-81F93A31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Конструкторы сайтов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B04121-5910-4559-9497-9DC1CAE6D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1485000"/>
            <a:ext cx="5051449" cy="1865302"/>
          </a:xfrm>
        </p:spPr>
        <p:txBody>
          <a:bodyPr/>
          <a:lstStyle/>
          <a:p>
            <a:pPr marL="432000" marR="0" lvl="0" indent="-27320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80"/>
              <a:buFont typeface="Noto Sans Symbols"/>
              <a:buChar char="●"/>
            </a:pPr>
            <a:r>
              <a:rPr lang="ru-RU" sz="1800" b="1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Преимущества:</a:t>
            </a:r>
          </a:p>
          <a:p>
            <a:pPr marL="432000" marR="0" lvl="0" indent="-27320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80"/>
              <a:buFont typeface="Noto Sans Symbols"/>
              <a:buChar char="●"/>
            </a:pPr>
            <a:r>
              <a:rPr lang="ru-RU" sz="1800" b="1" dirty="0">
                <a:solidFill>
                  <a:srgbClr val="2C3E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• Не требуют программирования</a:t>
            </a:r>
            <a:br>
              <a:rPr lang="ru-RU" sz="1800" b="1" dirty="0">
                <a:solidFill>
                  <a:srgbClr val="2C3E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ru-RU" sz="1800" b="1" dirty="0">
                <a:solidFill>
                  <a:srgbClr val="2C3E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• Быстрое создание сайта</a:t>
            </a:r>
            <a:br>
              <a:rPr lang="ru-RU" sz="1800" b="1" dirty="0">
                <a:solidFill>
                  <a:srgbClr val="2C3E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ru-RU" sz="1800" b="1" dirty="0">
                <a:solidFill>
                  <a:srgbClr val="2C3E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• Встроенный хостинг</a:t>
            </a:r>
            <a:br>
              <a:rPr lang="ru-RU" sz="1800" b="1" dirty="0">
                <a:solidFill>
                  <a:srgbClr val="2C3E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ru-RU" sz="1800" b="1" dirty="0">
                <a:solidFill>
                  <a:srgbClr val="2C3E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• Дешевле разработки</a:t>
            </a:r>
            <a:endParaRPr lang="ru-RU" sz="1400" b="1" strike="noStrike" dirty="0">
              <a:solidFill>
                <a:srgbClr val="2C3E5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Noto Sans"/>
            </a:endParaRPr>
          </a:p>
          <a:p>
            <a:endParaRPr lang="ru-RU" dirty="0"/>
          </a:p>
        </p:txBody>
      </p:sp>
      <p:pic>
        <p:nvPicPr>
          <p:cNvPr id="2050" name="Picture 2" descr="Tilda Docs. Создавайте базу знаний, инструкции и ведите заметки">
            <a:extLst>
              <a:ext uri="{FF2B5EF4-FFF2-40B4-BE49-F238E27FC236}">
                <a16:creationId xmlns:a16="http://schemas.microsoft.com/office/drawing/2014/main" id="{42785294-9D1F-419E-96DF-59A19357C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28" y="1407570"/>
            <a:ext cx="3630472" cy="19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ilda Docs. Создавайте базу знаний, инструкции и ведите заметки">
            <a:extLst>
              <a:ext uri="{FF2B5EF4-FFF2-40B4-BE49-F238E27FC236}">
                <a16:creationId xmlns:a16="http://schemas.microsoft.com/office/drawing/2014/main" id="{0A0F187A-5E30-4509-935D-A922B5CBF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77" y="2137158"/>
            <a:ext cx="3743179" cy="19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s-domaine gratuit tilda.ws │ Tilda Help Center">
            <a:extLst>
              <a:ext uri="{FF2B5EF4-FFF2-40B4-BE49-F238E27FC236}">
                <a16:creationId xmlns:a16="http://schemas.microsoft.com/office/drawing/2014/main" id="{894D3DA6-45D4-47C5-BE5F-9E839C9DF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07" y="2835275"/>
            <a:ext cx="3743179" cy="238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FE5DAC-8C89-48CE-BB48-5330FDA6136E}"/>
              </a:ext>
            </a:extLst>
          </p:cNvPr>
          <p:cNvSpPr txBox="1"/>
          <p:nvPr/>
        </p:nvSpPr>
        <p:spPr>
          <a:xfrm>
            <a:off x="676275" y="3200400"/>
            <a:ext cx="3743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2C3E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Недостатки</a:t>
            </a:r>
            <a:r>
              <a:rPr lang="en-US" sz="1800" b="1" dirty="0">
                <a:solidFill>
                  <a:srgbClr val="2C3E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</a:t>
            </a:r>
            <a:endParaRPr lang="ru-RU" sz="1800" b="1" dirty="0">
              <a:solidFill>
                <a:srgbClr val="2C3E5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2C3E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Ограниченная гибкость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2C3E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Шаблонный дизайн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2C3E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Зависимость от платформы</a:t>
            </a:r>
          </a:p>
        </p:txBody>
      </p:sp>
    </p:spTree>
    <p:extLst>
      <p:ext uri="{BB962C8B-B14F-4D97-AF65-F5344CB8AC3E}">
        <p14:creationId xmlns:p14="http://schemas.microsoft.com/office/powerpoint/2010/main" val="116888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22C9F-6E72-4BF2-9483-E990072FA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Конструкторы сайтов</a:t>
            </a:r>
            <a:endParaRPr lang="ru-RU" sz="3200" dirty="0"/>
          </a:p>
        </p:txBody>
      </p:sp>
      <p:pic>
        <p:nvPicPr>
          <p:cNvPr id="3076" name="Picture 4" descr="Как создать сайт. Пошаговое руководство">
            <a:extLst>
              <a:ext uri="{FF2B5EF4-FFF2-40B4-BE49-F238E27FC236}">
                <a16:creationId xmlns:a16="http://schemas.microsoft.com/office/drawing/2014/main" id="{47F756ED-88D4-41CE-9B65-C394D72A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6" y="2387881"/>
            <a:ext cx="4533220" cy="305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938D606-EE48-4B31-A8FB-A3A36C0CD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0" y="1235241"/>
            <a:ext cx="4808790" cy="305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орректировка мобильной версии сайта">
            <a:extLst>
              <a:ext uri="{FF2B5EF4-FFF2-40B4-BE49-F238E27FC236}">
                <a16:creationId xmlns:a16="http://schemas.microsoft.com/office/drawing/2014/main" id="{E3C66323-AA18-4775-8B88-86C1F1EA0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81" y="2285466"/>
            <a:ext cx="4764696" cy="315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Настройка переадресации">
            <a:extLst>
              <a:ext uri="{FF2B5EF4-FFF2-40B4-BE49-F238E27FC236}">
                <a16:creationId xmlns:a16="http://schemas.microsoft.com/office/drawing/2014/main" id="{A3892B30-17BC-4ADA-99A0-2A7C2A879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004" y="1235240"/>
            <a:ext cx="4659025" cy="305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117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5"/>
          <p:cNvSpPr txBox="1"/>
          <p:nvPr/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trike="noStrike" dirty="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CMS - Системы управления контентом</a:t>
            </a:r>
            <a:endParaRPr sz="3200" b="1" strike="noStrike" dirty="0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14" name="Google Shape;214;p45"/>
          <p:cNvSpPr txBox="1"/>
          <p:nvPr/>
        </p:nvSpPr>
        <p:spPr>
          <a:xfrm>
            <a:off x="359999" y="1485000"/>
            <a:ext cx="9536475" cy="166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6100" marR="0" lvl="0" algn="l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480"/>
            </a:pPr>
            <a:r>
              <a:rPr lang="ru-RU" sz="1800" b="1" strike="noStrike" dirty="0">
                <a:solidFill>
                  <a:srgbClr val="2C3E50"/>
                </a:solidFill>
                <a:latin typeface="Noto Sans"/>
                <a:ea typeface="Noto Sans"/>
                <a:cs typeface="Noto Sans"/>
                <a:sym typeface="Noto Sans"/>
              </a:rPr>
              <a:t>CMS - это программное обеспечение, позволяющее создавать, редактировать, публиковать и управлять содержимым сайта (текстами, изображениями, структурой) без необходимости глубоких знаний программирования. CMS предоставляет удобный графический интерфейс, заменяя ручное написание кода</a:t>
            </a:r>
            <a:endParaRPr sz="1800" b="1" strike="noStrike" dirty="0">
              <a:solidFill>
                <a:srgbClr val="2C3E5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1069CA-1BA6-487E-BA8D-196090D819CE}"/>
              </a:ext>
            </a:extLst>
          </p:cNvPr>
          <p:cNvSpPr txBox="1"/>
          <p:nvPr/>
        </p:nvSpPr>
        <p:spPr>
          <a:xfrm>
            <a:off x="561975" y="30861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2C3E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Преимущества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2C3E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Удобное управление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2C3E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Плагины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CB3DE-A995-4281-A17D-97A1277ACF1E}"/>
              </a:ext>
            </a:extLst>
          </p:cNvPr>
          <p:cNvSpPr txBox="1"/>
          <p:nvPr/>
        </p:nvSpPr>
        <p:spPr>
          <a:xfrm>
            <a:off x="5128236" y="3086100"/>
            <a:ext cx="5038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C3E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Недостатки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2C3E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Уязвимости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2C3E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Низкая скорость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C1E12-CE8D-4CB1-BAA9-7264E565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trike="noStrike" dirty="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CMS - </a:t>
            </a:r>
            <a:r>
              <a:rPr lang="ru-RU" sz="3200" b="1" strike="noStrike" dirty="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Системы управления контентом</a:t>
            </a:r>
            <a:endParaRPr lang="ru-RU" sz="3200" dirty="0"/>
          </a:p>
        </p:txBody>
      </p:sp>
      <p:pic>
        <p:nvPicPr>
          <p:cNvPr id="4098" name="Picture 2" descr="WordPress — Википедия">
            <a:extLst>
              <a:ext uri="{FF2B5EF4-FFF2-40B4-BE49-F238E27FC236}">
                <a16:creationId xmlns:a16="http://schemas.microsoft.com/office/drawing/2014/main" id="{C59D6ACE-C20C-4C35-A989-A9D3C5A24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371600"/>
            <a:ext cx="5867637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Что такое wordpress: простыми словами о сложном">
            <a:extLst>
              <a:ext uri="{FF2B5EF4-FFF2-40B4-BE49-F238E27FC236}">
                <a16:creationId xmlns:a16="http://schemas.microsoft.com/office/drawing/2014/main" id="{14F1211D-9415-43B5-8C3F-067444790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50" y="1914448"/>
            <a:ext cx="5040312" cy="2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MS Wordpress - что это такое за система: преимущества движка Вордпресс">
            <a:extLst>
              <a:ext uri="{FF2B5EF4-FFF2-40B4-BE49-F238E27FC236}">
                <a16:creationId xmlns:a16="http://schemas.microsoft.com/office/drawing/2014/main" id="{A43AA8F5-7A7D-4798-A1A6-B0E8780EE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50" y="2466878"/>
            <a:ext cx="5032375" cy="28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Инструмент создания блогов, платформа для публикаций и CMS — WordPress.org  Русский">
            <a:extLst>
              <a:ext uri="{FF2B5EF4-FFF2-40B4-BE49-F238E27FC236}">
                <a16:creationId xmlns:a16="http://schemas.microsoft.com/office/drawing/2014/main" id="{3D752753-02EE-40CE-B259-0EF5525DB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962" y="1193539"/>
            <a:ext cx="1138585" cy="113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07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491</Words>
  <Application>Microsoft Office PowerPoint</Application>
  <PresentationFormat>Произвольный</PresentationFormat>
  <Paragraphs>46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Noto Sans</vt:lpstr>
      <vt:lpstr>Arial</vt:lpstr>
      <vt:lpstr>Noto Sans Symbols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Конструкторы сайтов</vt:lpstr>
      <vt:lpstr>Конструкторы сайтов</vt:lpstr>
      <vt:lpstr>Презентация PowerPoint</vt:lpstr>
      <vt:lpstr>CMS - Системы управления контентом</vt:lpstr>
      <vt:lpstr>CMS - Системы управления контентом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Алексей Рыбаков</cp:lastModifiedBy>
  <cp:revision>6</cp:revision>
  <dcterms:modified xsi:type="dcterms:W3CDTF">2026-01-28T17:48:23Z</dcterms:modified>
</cp:coreProperties>
</file>