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59" autoAdjust="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8574B-091E-4AFD-8797-D0D32E2B5596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3A4D7-280F-4C6C-8EED-342F48CA11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85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73A4D7-280F-4C6C-8EED-342F48CA115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3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rtlCol="0" anchor="t">
            <a:normAutofit/>
          </a:bodyPr>
          <a:lstStyle>
            <a:lvl1pPr algn="l">
              <a:defRPr sz="96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951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графия повестки дн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4" y="1012952"/>
            <a:ext cx="4023360" cy="1636776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FE8E4848-C9F6-6844-AB1C-C4F0E8A472A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281857 w 6714969"/>
              <a:gd name="connsiteY0" fmla="*/ 0 h 6163508"/>
              <a:gd name="connsiteX1" fmla="*/ 6433112 w 6714969"/>
              <a:gd name="connsiteY1" fmla="*/ 0 h 6163508"/>
              <a:gd name="connsiteX2" fmla="*/ 6714969 w 6714969"/>
              <a:gd name="connsiteY2" fmla="*/ 281857 h 6163508"/>
              <a:gd name="connsiteX3" fmla="*/ 6714969 w 6714969"/>
              <a:gd name="connsiteY3" fmla="*/ 5881651 h 6163508"/>
              <a:gd name="connsiteX4" fmla="*/ 6433112 w 6714969"/>
              <a:gd name="connsiteY4" fmla="*/ 6163508 h 6163508"/>
              <a:gd name="connsiteX5" fmla="*/ 281857 w 6714969"/>
              <a:gd name="connsiteY5" fmla="*/ 6163508 h 6163508"/>
              <a:gd name="connsiteX6" fmla="*/ 0 w 6714969"/>
              <a:gd name="connsiteY6" fmla="*/ 5881651 h 6163508"/>
              <a:gd name="connsiteX7" fmla="*/ 0 w 6714969"/>
              <a:gd name="connsiteY7" fmla="*/ 281857 h 6163508"/>
              <a:gd name="connsiteX8" fmla="*/ 281857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281857" y="0"/>
                </a:moveTo>
                <a:lnTo>
                  <a:pt x="6433112" y="0"/>
                </a:lnTo>
                <a:cubicBezTo>
                  <a:pt x="6588777" y="0"/>
                  <a:pt x="6714969" y="126192"/>
                  <a:pt x="6714969" y="281857"/>
                </a:cubicBezTo>
                <a:lnTo>
                  <a:pt x="6714969" y="5881651"/>
                </a:lnTo>
                <a:cubicBezTo>
                  <a:pt x="6714969" y="6037316"/>
                  <a:pt x="6588777" y="6163508"/>
                  <a:pt x="6433112" y="6163508"/>
                </a:cubicBezTo>
                <a:lnTo>
                  <a:pt x="281857" y="6163508"/>
                </a:lnTo>
                <a:cubicBezTo>
                  <a:pt x="126192" y="6163508"/>
                  <a:pt x="0" y="6037316"/>
                  <a:pt x="0" y="5881651"/>
                </a:cubicBezTo>
                <a:lnTo>
                  <a:pt x="0" y="281857"/>
                </a:lnTo>
                <a:cubicBezTo>
                  <a:pt x="0" y="126192"/>
                  <a:pt x="126192" y="0"/>
                  <a:pt x="281857" y="0"/>
                </a:cubicBez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marL="228600" lvl="0" indent="-228600" rtl="0"/>
            <a:r>
              <a:rPr lang="ru-RU"/>
              <a:t>Образец текста</a:t>
            </a:r>
          </a:p>
          <a:p>
            <a:pPr marL="228600" lvl="1" indent="-228600" rtl="0"/>
            <a:r>
              <a:rPr lang="ru-RU"/>
              <a:t>Второй уровень</a:t>
            </a:r>
          </a:p>
          <a:p>
            <a:pPr marL="228600" lvl="2" indent="-228600" rtl="0"/>
            <a:r>
              <a:rPr lang="ru-RU"/>
              <a:t>Третий уровень</a:t>
            </a:r>
          </a:p>
          <a:p>
            <a:pPr marL="228600" lvl="3" indent="-228600" rtl="0"/>
            <a:r>
              <a:rPr lang="ru-RU"/>
              <a:t>Четвертый уровень</a:t>
            </a:r>
          </a:p>
          <a:p>
            <a:pPr marL="228600" lvl="4" indent="-228600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800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, контент 1 (максимум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rtlCol="0" anchor="ctr">
            <a:normAutofit/>
          </a:bodyPr>
          <a:lstStyle>
            <a:lvl1pPr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01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контент (максимум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508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, контен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641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конте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rtlCol="0" anchor="t">
            <a:normAutofit/>
          </a:bodyPr>
          <a:lstStyle>
            <a:lvl1pPr>
              <a:defRPr sz="44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10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контен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81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контент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868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контент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542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контент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97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72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rtlCol="0"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644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31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674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00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229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993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275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800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785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3999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rtlCol="0" anchor="b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32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rtlCol="0" anchor="t">
            <a:normAutofit/>
          </a:bodyPr>
          <a:lstStyle>
            <a:lvl1pPr algn="l">
              <a:defRPr sz="125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14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19" name="Рисунок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 rtlCol="0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69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1276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 rtlCol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0459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rtlCol="0" anchor="ctr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298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rtlCol="0" anchor="t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812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графия содержимого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16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ое число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 rtlCol="0">
            <a:normAutofit/>
          </a:bodyPr>
          <a:lstStyle>
            <a:lvl1pPr algn="ctr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ru"/>
              <a:t>##%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5" y="4989044"/>
            <a:ext cx="11201399" cy="1225296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ctr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ctr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ctr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ctr">
              <a:buNone/>
              <a:defRPr sz="14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31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ое число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776" y="782804"/>
            <a:ext cx="11201400" cy="4206240"/>
          </a:xfrm>
        </p:spPr>
        <p:txBody>
          <a:bodyPr rtlCol="0">
            <a:normAutofit/>
          </a:bodyPr>
          <a:lstStyle>
            <a:lvl1pPr algn="ctr">
              <a:defRPr sz="27800"/>
            </a:lvl1pPr>
          </a:lstStyle>
          <a:p>
            <a:pPr rtl="0"/>
            <a:r>
              <a:rPr lang="ru"/>
              <a:t>##%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" y="4989044"/>
            <a:ext cx="11201400" cy="1225296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33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Большое число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768" y="603504"/>
            <a:ext cx="11201400" cy="4206240"/>
          </a:xfrm>
        </p:spPr>
        <p:txBody>
          <a:bodyPr rtlCol="0">
            <a:normAutofit/>
          </a:bodyPr>
          <a:lstStyle>
            <a:lvl1pPr algn="l"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ru"/>
              <a:t>##%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5DF3EE-4BB8-4215-E053-BF3ED1BB9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3AE6E7-0083-439C-3FBC-ADE4BE86C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F27A3B-009A-1790-7D93-9A1F6351D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4809744"/>
            <a:ext cx="5897880" cy="1353312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  <a:lvl2pPr marL="228600" indent="0" algn="l">
              <a:buNone/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2pPr>
            <a:lvl3pPr marL="457200" indent="0" algn="l">
              <a:buNone/>
              <a:defRPr sz="2000">
                <a:solidFill>
                  <a:schemeClr val="tx2">
                    <a:lumMod val="90000"/>
                    <a:lumOff val="10000"/>
                  </a:schemeClr>
                </a:solidFill>
              </a:defRPr>
            </a:lvl3pPr>
            <a:lvl4pPr marL="685800" indent="0" algn="l">
              <a:buNone/>
              <a:defRPr sz="1800">
                <a:solidFill>
                  <a:schemeClr val="tx2">
                    <a:lumMod val="90000"/>
                    <a:lumOff val="10000"/>
                  </a:schemeClr>
                </a:solidFill>
              </a:defRPr>
            </a:lvl4pPr>
            <a:lvl5pPr marL="914400" indent="0" algn="l">
              <a:buNone/>
              <a:defRPr sz="1600">
                <a:solidFill>
                  <a:schemeClr val="tx2">
                    <a:lumMod val="90000"/>
                    <a:lumOff val="10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77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rtlCol="0" anchor="ctr">
            <a:normAutofit/>
          </a:bodyPr>
          <a:lstStyle>
            <a:lvl1pPr marL="137160" indent="-137160">
              <a:defRPr sz="4400"/>
            </a:lvl1pPr>
          </a:lstStyle>
          <a:p>
            <a:pPr rtl="0"/>
            <a:r>
              <a:rPr lang="ru"/>
              <a:t>Щелкните, чтобы отредактировать цитату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36776" y="5276088"/>
            <a:ext cx="9061704" cy="466344"/>
          </a:xfrm>
        </p:spPr>
        <p:txBody>
          <a:bodyPr rtlCol="0">
            <a:normAutofit/>
          </a:bodyPr>
          <a:lstStyle>
            <a:lvl1pPr marL="0" indent="0">
              <a:buNone/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228600" indent="0">
              <a:buNone/>
              <a:defRPr sz="20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 marL="457200" indent="0">
              <a:buNone/>
              <a:defRPr sz="18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 marL="685800" indent="0">
              <a:buNone/>
              <a:defRPr sz="16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 marL="914400" indent="0">
              <a:buNone/>
              <a:defRPr sz="14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ru"/>
              <a:t>Автор цитаты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7201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rtlCol="0" anchor="b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06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 5">
            <a:extLst>
              <a:ext uri="{FF2B5EF4-FFF2-40B4-BE49-F238E27FC236}">
                <a16:creationId xmlns:a16="http://schemas.microsoft.com/office/drawing/2014/main" id="{04A9563B-AAD5-FEB6-A529-82D8BF95E524}"/>
              </a:ext>
            </a:extLst>
          </p:cNvPr>
          <p:cNvSpPr/>
          <p:nvPr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rtlCol="0" anchor="ctr">
            <a:normAutofit/>
          </a:bodyPr>
          <a:lstStyle>
            <a:lvl1pPr marL="137160" indent="-137160">
              <a:lnSpc>
                <a:spcPct val="100000"/>
              </a:lnSpc>
              <a:defRPr sz="3800"/>
            </a:lvl1pPr>
          </a:lstStyle>
          <a:p>
            <a:pPr rtl="0"/>
            <a:r>
              <a:rPr lang="ru"/>
              <a:t>Щелкните, чтобы отредактировать цитату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01368" y="5120640"/>
            <a:ext cx="8549640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 rtl="0"/>
            <a:r>
              <a:rPr lang="ru"/>
              <a:t>Автор цитаты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364541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Цитата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438912"/>
            <a:ext cx="9619488" cy="4526280"/>
          </a:xfrm>
        </p:spPr>
        <p:txBody>
          <a:bodyPr rtlCol="0" anchor="ctr">
            <a:normAutofit/>
          </a:bodyPr>
          <a:lstStyle>
            <a:lvl1pPr marL="137160" indent="-137160"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pPr rtl="0"/>
            <a:r>
              <a:rPr lang="ru"/>
              <a:t>Щелкните, чтобы отредактировать цитату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965192"/>
            <a:ext cx="5431536" cy="1289304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170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Цитата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9768" y="1179576"/>
            <a:ext cx="9317736" cy="3785616"/>
          </a:xfrm>
        </p:spPr>
        <p:txBody>
          <a:bodyPr rtlCol="0" anchor="b">
            <a:normAutofit/>
          </a:bodyPr>
          <a:lstStyle>
            <a:lvl1pPr marL="137160" indent="-137160"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pPr rtl="0"/>
            <a:r>
              <a:rPr lang="ru"/>
              <a:t>Щелкните, чтобы отредактировать цитату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965192"/>
            <a:ext cx="5431536" cy="128930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47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652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1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232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137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rtlCol="0" anchor="t">
            <a:normAutofit/>
          </a:bodyPr>
          <a:lstStyle>
            <a:lvl1pPr>
              <a:defRPr sz="28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5172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rtlCol="0" anchor="t">
            <a:normAutofit/>
          </a:bodyPr>
          <a:lstStyle>
            <a:lvl1pPr>
              <a:defRPr sz="32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rtlCol="0"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342901"/>
            <a:ext cx="6785782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1919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ключ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rtlCol="0" anchor="t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549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rtlCol="0" anchor="t">
            <a:normAutofit/>
          </a:bodyPr>
          <a:lstStyle>
            <a:lvl1pPr algn="l">
              <a:defRPr sz="52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834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ключение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rtlCol="0" anchor="b">
            <a:normAutofit/>
          </a:bodyPr>
          <a:lstStyle>
            <a:lvl1pPr>
              <a:defRPr sz="60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774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rtlCol="0" anchor="t">
            <a:normAutofit/>
          </a:bodyPr>
          <a:lstStyle>
            <a:lvl1pPr algn="l">
              <a:defRPr sz="66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7247" y="342900"/>
            <a:ext cx="5334000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068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rtlCol="0" anchor="t">
            <a:normAutofit/>
          </a:bodyPr>
          <a:lstStyle>
            <a:lvl1pPr algn="l">
              <a:defRPr sz="54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8" name="Рисунок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 rtlCol="0">
            <a:noAutofit/>
          </a:bodyPr>
          <a:lstStyle/>
          <a:p>
            <a:pPr rtl="0"/>
            <a:r>
              <a:rPr lang="ru-RU"/>
              <a:t>Вставка рисунка</a:t>
            </a:r>
            <a:endParaRPr lang="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090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rtlCol="0"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023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вестка дн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rtlCol="0" anchor="t">
            <a:normAutofit/>
          </a:bodyPr>
          <a:lstStyle>
            <a:lvl1pPr>
              <a:defRPr sz="8000"/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423160"/>
            <a:ext cx="520293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01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EA22EC6-6915-4531-9162-E1225ED6388B}" type="datetimeFigureOut">
              <a:rPr lang="ru-RU" smtClean="0"/>
              <a:t>27.03.2025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AF5BD844-7BF2-4B27-AFF2-836D0B8E43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72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B4BE5-C40A-4156-81BD-3A2E04874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7" y="438912"/>
            <a:ext cx="11438959" cy="4453128"/>
          </a:xfrm>
        </p:spPr>
        <p:txBody>
          <a:bodyPr anchor="ctr">
            <a:normAutofit/>
          </a:bodyPr>
          <a:lstStyle/>
          <a:p>
            <a:pPr algn="ctr"/>
            <a:r>
              <a:rPr lang="ru-RU" sz="5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История и перспективы развития операционной системы </a:t>
            </a:r>
            <a:r>
              <a:rPr lang="en-US" sz="5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WINDOWS</a:t>
            </a:r>
            <a:r>
              <a:rPr lang="ru-RU" sz="5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5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LINUX</a:t>
            </a:r>
            <a:endParaRPr lang="ru-RU" sz="5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4E3AB5-D4AE-484E-AB17-8CAD7935F4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Автор: Алексей Рыбаков ИС 40-1</a:t>
            </a:r>
          </a:p>
        </p:txBody>
      </p:sp>
    </p:spTree>
    <p:extLst>
      <p:ext uri="{BB962C8B-B14F-4D97-AF65-F5344CB8AC3E}">
        <p14:creationId xmlns:p14="http://schemas.microsoft.com/office/powerpoint/2010/main" val="267202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BBE0D-D573-4554-8315-85AD6D561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54E90B-A97C-42D8-AACD-B6C7316963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368196" cy="4983480"/>
          </a:xfrm>
        </p:spPr>
        <p:txBody>
          <a:bodyPr/>
          <a:lstStyle/>
          <a:p>
            <a:pPr marL="0" indent="0">
              <a:buNone/>
            </a:pPr>
            <a:r>
              <a:rPr lang="ru-RU" sz="2000" kern="1200" dirty="0">
                <a:solidFill>
                  <a:srgbClr val="131313"/>
                </a:solidFill>
                <a:effectLst/>
                <a:ea typeface="Times New Roman" panose="02020603050405020304" pitchFamily="18" charset="0"/>
                <a:cs typeface="+mn-cs"/>
              </a:rPr>
              <a:t>В ходе исследования истории и перспектив развития операционных систем Windows и Linux было выявлено, что обе платформы играют ключевую роль в мире информационных технологий, но имеют разные подходы и целевые аудитории.</a:t>
            </a:r>
            <a:endParaRPr lang="ru-RU" sz="2000" dirty="0">
              <a:effectLst/>
            </a:endParaRPr>
          </a:p>
          <a:p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52E9620-50DD-41D5-A95E-B32168491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078" y="1985818"/>
            <a:ext cx="3893939" cy="4872182"/>
          </a:xfrm>
          <a:prstGeom prst="rect">
            <a:avLst/>
          </a:prstGeom>
        </p:spPr>
      </p:pic>
      <p:pic>
        <p:nvPicPr>
          <p:cNvPr id="25" name="Объект 17">
            <a:extLst>
              <a:ext uri="{FF2B5EF4-FFF2-40B4-BE49-F238E27FC236}">
                <a16:creationId xmlns:a16="http://schemas.microsoft.com/office/drawing/2014/main" id="{D07C8E31-9781-48FC-B820-42AA175E0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27" y="3009899"/>
            <a:ext cx="4242530" cy="384810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9597C7C-BEEF-40E5-ABF5-6C4A83C4F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126" y="1011047"/>
            <a:ext cx="1886895" cy="223596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F60D07A-A0C9-4699-9EF9-0D497DD6C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82" y="0"/>
            <a:ext cx="2368550" cy="23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02686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672431-7C3D-4797-8F3D-F3568B51F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80" y="3264321"/>
            <a:ext cx="3087317" cy="308731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206EA-E2D2-412F-B28C-B02967D4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Понятие «операционные системы»</a:t>
            </a:r>
            <a:endParaRPr lang="ru-RU" sz="16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B52949-0323-42CA-B549-78B4C71DE2F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1878214"/>
            <a:ext cx="5202936" cy="3858768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Операционная система (ОС) – Это комплекс программ, предназначенных для управления ресурсами компьютера и организации взаимодействия с пользователем. В зависимости от области использования, а также специфики процессов управления ресурсами компьютера, различают десктопные, мобильные и серверные системы.</a:t>
            </a:r>
            <a:endParaRPr lang="ru-RU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05F67D-4A92-430D-A5F6-F9BBC0FD6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779" y="1430945"/>
            <a:ext cx="2376653" cy="23766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6570C9-72EC-4733-9F94-BB0727BD4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18" y="2311561"/>
            <a:ext cx="2680769" cy="317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7804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5B44E-027F-4C0B-870A-4AE74F18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effectLst/>
                <a:ea typeface="Times New Roman" panose="02020603050405020304" pitchFamily="18" charset="0"/>
              </a:rPr>
              <a:t>История операционных систем</a:t>
            </a:r>
            <a:endParaRPr lang="ru-RU" sz="372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F262A5-D714-4CEA-9A41-9E3D7D99DC4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67" y="1481955"/>
            <a:ext cx="4950287" cy="330019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623E76-ADF9-4D52-8535-C97B01192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52" y="3200215"/>
            <a:ext cx="4493347" cy="30160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E48204-884F-4049-846A-C6ECB17B143E}"/>
              </a:ext>
            </a:extLst>
          </p:cNvPr>
          <p:cNvSpPr txBox="1"/>
          <p:nvPr/>
        </p:nvSpPr>
        <p:spPr>
          <a:xfrm>
            <a:off x="406401" y="1835151"/>
            <a:ext cx="50338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История развития операционных систем насчитывает около 70 лет. За это время простейший набор заданий для мейнфреймов, написанный на перфоленте, эволюционировал в то, что сейчас мы видим на экране компьютера или смартфона.</a:t>
            </a:r>
          </a:p>
        </p:txBody>
      </p:sp>
    </p:spTree>
    <p:extLst>
      <p:ext uri="{BB962C8B-B14F-4D97-AF65-F5344CB8AC3E}">
        <p14:creationId xmlns:p14="http://schemas.microsoft.com/office/powerpoint/2010/main" val="111146695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621E5-4407-4209-9A1C-49C6C9BED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45109"/>
            <a:ext cx="6667499" cy="1998041"/>
          </a:xfrm>
        </p:spPr>
        <p:txBody>
          <a:bodyPr>
            <a:normAutofit fontScale="90000"/>
          </a:bodyPr>
          <a:lstStyle/>
          <a:p>
            <a:r>
              <a:rPr lang="ru-RU" sz="7200" b="1" dirty="0">
                <a:effectLst/>
                <a:ea typeface="Times New Roman" panose="02020603050405020304" pitchFamily="18" charset="0"/>
              </a:rPr>
              <a:t>История</a:t>
            </a:r>
            <a:r>
              <a:rPr lang="en-US" sz="7200" b="1" dirty="0">
                <a:effectLst/>
                <a:ea typeface="Times New Roman" panose="02020603050405020304" pitchFamily="18" charset="0"/>
              </a:rPr>
              <a:t> </a:t>
            </a:r>
            <a:r>
              <a:rPr lang="ru-RU" sz="7200" b="1" dirty="0">
                <a:effectLst/>
                <a:ea typeface="Times New Roman" panose="02020603050405020304" pitchFamily="18" charset="0"/>
              </a:rPr>
              <a:t>ОС </a:t>
            </a:r>
            <a:r>
              <a:rPr lang="en-US" sz="7200" b="1" dirty="0">
                <a:effectLst/>
                <a:ea typeface="Times New Roman" panose="02020603050405020304" pitchFamily="18" charset="0"/>
              </a:rPr>
              <a:t>WINDOWS</a:t>
            </a:r>
            <a:endParaRPr lang="ru-RU" sz="166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8B04BD8-1A82-4D5F-AE4E-C0118EF63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514" y="2927061"/>
            <a:ext cx="6879143" cy="3930939"/>
          </a:xfrm>
          <a:prstGeom prst="rect">
            <a:avLst/>
          </a:prstGeom>
        </p:spPr>
      </p:pic>
      <p:pic>
        <p:nvPicPr>
          <p:cNvPr id="18" name="Объект 17">
            <a:extLst>
              <a:ext uri="{FF2B5EF4-FFF2-40B4-BE49-F238E27FC236}">
                <a16:creationId xmlns:a16="http://schemas.microsoft.com/office/drawing/2014/main" id="{5C39DFC1-F212-4422-98D2-2BEC41EEA2B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63" y="3009899"/>
            <a:ext cx="4242530" cy="3848101"/>
          </a:xfr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7FFAE22-AB7F-4DC5-8243-719CB3ADC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959" y="1294772"/>
            <a:ext cx="1590600" cy="149321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1749EDD-3D3D-4008-B41B-9E96006123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62" y="490581"/>
            <a:ext cx="1273424" cy="139610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24A3F84-EAE1-41FD-B60E-33775421A2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78" y="206932"/>
            <a:ext cx="1085850" cy="10858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163825-5C77-4470-BCEF-B276212C5EFA}"/>
              </a:ext>
            </a:extLst>
          </p:cNvPr>
          <p:cNvSpPr txBox="1"/>
          <p:nvPr/>
        </p:nvSpPr>
        <p:spPr>
          <a:xfrm>
            <a:off x="5219327" y="2584206"/>
            <a:ext cx="6010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Microsoft Windows</a:t>
            </a:r>
            <a:r>
              <a:rPr lang="ru-RU" dirty="0"/>
              <a:t> — семейство проприетарных операционных систем корпорации Microsoft, ориентированных на применение графического интерфейса при управлении. Изначально Windows была всего лишь графической надстройкой для MS-DOS.</a:t>
            </a:r>
          </a:p>
        </p:txBody>
      </p:sp>
    </p:spTree>
    <p:extLst>
      <p:ext uri="{BB962C8B-B14F-4D97-AF65-F5344CB8AC3E}">
        <p14:creationId xmlns:p14="http://schemas.microsoft.com/office/powerpoint/2010/main" val="123926095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4E387-3377-47D8-8CEB-360DDC35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23" y="420716"/>
            <a:ext cx="11045952" cy="1828800"/>
          </a:xfrm>
        </p:spPr>
        <p:txBody>
          <a:bodyPr>
            <a:normAutofit/>
          </a:bodyPr>
          <a:lstStyle/>
          <a:p>
            <a:r>
              <a:rPr lang="ru-RU" sz="5400" b="1" dirty="0">
                <a:effectLst/>
                <a:ea typeface="Times New Roman" panose="02020603050405020304" pitchFamily="18" charset="0"/>
              </a:rPr>
              <a:t>Кто такой Билл Гейтс и Пол Аллен</a:t>
            </a:r>
            <a:endParaRPr lang="ru-RU" sz="344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4034FC-9ED0-4522-AC29-DCD7EB62D4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15799" y="1452199"/>
            <a:ext cx="5576866" cy="4119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effectLst/>
                <a:ea typeface="Times New Roman" panose="02020603050405020304" pitchFamily="18" charset="0"/>
              </a:rPr>
              <a:t>Билл Гейтс и Пол Аллен — сооснователи компании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Microsoft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, одного из крупнейших производителей программного обеспечения в мире</a:t>
            </a:r>
          </a:p>
          <a:p>
            <a:pPr marL="0" indent="0">
              <a:buNone/>
            </a:pPr>
            <a:r>
              <a:rPr lang="ru-RU" sz="1600" dirty="0">
                <a:effectLst/>
                <a:ea typeface="Times New Roman" panose="02020603050405020304" pitchFamily="18" charset="0"/>
              </a:rPr>
              <a:t>Билл Гейтс — американский предприниматель, программист и филантроп. Он начал программировать в юном возрасте и в 1975 году вместе с Алленом основал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Microsoft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>
                <a:effectLst/>
                <a:ea typeface="Times New Roman" panose="02020603050405020304" pitchFamily="18" charset="0"/>
              </a:rPr>
              <a:t>Пол Аллен — американский бизнесмен, инвестор и филантроп. Он был сооснователем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Microsoft</a:t>
            </a:r>
            <a:r>
              <a:rPr lang="ru-RU" sz="1600" dirty="0">
                <a:effectLst/>
                <a:ea typeface="Times New Roman" panose="02020603050405020304" pitchFamily="18" charset="0"/>
              </a:rPr>
              <a:t> и сыграл ключевую роль в ее раннем развитии, особенно в создании программного обеспечения для первых персональных компьютеров.</a:t>
            </a:r>
            <a:endParaRPr lang="ru-RU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8E2F04-DBCF-49DA-AF0A-0BC8E6989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3514" y="2927061"/>
            <a:ext cx="6879143" cy="3930939"/>
          </a:xfrm>
          <a:prstGeom prst="rect">
            <a:avLst/>
          </a:prstGeom>
        </p:spPr>
      </p:pic>
      <p:pic>
        <p:nvPicPr>
          <p:cNvPr id="21" name="Объект 17">
            <a:extLst>
              <a:ext uri="{FF2B5EF4-FFF2-40B4-BE49-F238E27FC236}">
                <a16:creationId xmlns:a16="http://schemas.microsoft.com/office/drawing/2014/main" id="{1EACEB49-7AF9-4C32-B7CF-C402E7FC0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63" y="3009899"/>
            <a:ext cx="4242530" cy="384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1657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4871D-4C2E-4BE0-86FD-B79657395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>
                <a:effectLst/>
                <a:ea typeface="Times New Roman" panose="02020603050405020304" pitchFamily="18" charset="0"/>
              </a:rPr>
              <a:t>Перспективы ОС </a:t>
            </a:r>
            <a:r>
              <a:rPr lang="en-US" sz="6000" b="1" dirty="0">
                <a:effectLst/>
                <a:ea typeface="Times New Roman" panose="02020603050405020304" pitchFamily="18" charset="0"/>
              </a:rPr>
              <a:t>WINDOWS</a:t>
            </a:r>
            <a:endParaRPr lang="ru-RU" sz="6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3451D4-66D9-41C6-ABDE-1F58E50798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Перспективы Windows включают интеграцию с облаком и улучшение безопасности, а также поддержку гибридных рабочих мест и новых технологий. Microsoft продолжает упрощать интерфейс и адаптироваться к требованиям пользователей.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5E092B-CAAB-4695-A8B1-9E3595E4B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97" y="2089994"/>
            <a:ext cx="5708313" cy="321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5989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46A4F-E145-4985-AAC3-73C4DADDB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862" y="530847"/>
            <a:ext cx="5672415" cy="1984474"/>
          </a:xfrm>
        </p:spPr>
        <p:txBody>
          <a:bodyPr>
            <a:noAutofit/>
          </a:bodyPr>
          <a:lstStyle/>
          <a:p>
            <a:r>
              <a:rPr lang="ru-RU" sz="6500" b="1" dirty="0">
                <a:effectLst/>
                <a:ea typeface="Times New Roman" panose="02020603050405020304" pitchFamily="18" charset="0"/>
              </a:rPr>
              <a:t>История </a:t>
            </a:r>
            <a:r>
              <a:rPr lang="en-US" sz="6500" b="1" dirty="0">
                <a:effectLst/>
                <a:ea typeface="Times New Roman" panose="02020603050405020304" pitchFamily="18" charset="0"/>
              </a:rPr>
              <a:t>OC</a:t>
            </a:r>
            <a:br>
              <a:rPr lang="ru-RU" sz="6500" b="1" dirty="0">
                <a:effectLst/>
                <a:ea typeface="Times New Roman" panose="02020603050405020304" pitchFamily="18" charset="0"/>
              </a:rPr>
            </a:br>
            <a:r>
              <a:rPr lang="en-US" sz="6500" b="1" dirty="0">
                <a:ea typeface="Times New Roman" panose="02020603050405020304" pitchFamily="18" charset="0"/>
              </a:rPr>
              <a:t>LINUX</a:t>
            </a:r>
            <a:endParaRPr lang="ru-RU" sz="65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C78ED8-EEB0-4934-9FA5-87BED4113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040" y="1402198"/>
            <a:ext cx="1886895" cy="22359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567721-2A60-4DE2-A845-8338F9C9D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078" y="1985818"/>
            <a:ext cx="3893939" cy="4872182"/>
          </a:xfrm>
          <a:prstGeom prst="rect">
            <a:avLst/>
          </a:prstGeom>
        </p:spPr>
      </p:pic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28138987-76AF-4F4C-8D38-79862D818C7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610516"/>
            <a:ext cx="797342" cy="987375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4966F8-7191-4F90-9FAC-A64AFFFCD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557" y="1163042"/>
            <a:ext cx="869697" cy="8696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7D40226-D642-4E03-8866-29A1842C07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871" y="231050"/>
            <a:ext cx="869698" cy="869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F3D514D-7E2D-4B20-99A3-75776D89E0C3}"/>
              </a:ext>
            </a:extLst>
          </p:cNvPr>
          <p:cNvSpPr txBox="1"/>
          <p:nvPr/>
        </p:nvSpPr>
        <p:spPr>
          <a:xfrm>
            <a:off x="379862" y="3188518"/>
            <a:ext cx="48768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Linux был создан Линусом Торвальдсом в 1991 году как открытая альтернатива Minix и быстро стал популярной операционной системой благодаря своей гибкости и сообществу разработчиков. С тех пор он стал основой для серверов, облачных технологий и встраиваемых систем, привлекая внимание как пользователей, так и крупных компаний.</a:t>
            </a:r>
          </a:p>
        </p:txBody>
      </p:sp>
    </p:spTree>
    <p:extLst>
      <p:ext uri="{BB962C8B-B14F-4D97-AF65-F5344CB8AC3E}">
        <p14:creationId xmlns:p14="http://schemas.microsoft.com/office/powerpoint/2010/main" val="267597600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9A12F-1452-470C-8744-54759F2E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effectLst/>
                <a:ea typeface="Times New Roman" panose="02020603050405020304" pitchFamily="18" charset="0"/>
              </a:rPr>
              <a:t>Линус Торвальдс</a:t>
            </a:r>
            <a:endParaRPr lang="ru-RU" sz="8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D8CFBD-305C-42DA-B23C-F30AB668B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213" y="923636"/>
            <a:ext cx="4742855" cy="5934364"/>
          </a:xfrm>
          <a:prstGeom prst="rect">
            <a:avLst/>
          </a:prstGeom>
        </p:spPr>
      </p:pic>
      <p:sp>
        <p:nvSpPr>
          <p:cNvPr id="13" name="Объект 12">
            <a:extLst>
              <a:ext uri="{FF2B5EF4-FFF2-40B4-BE49-F238E27FC236}">
                <a16:creationId xmlns:a16="http://schemas.microsoft.com/office/drawing/2014/main" id="{27846567-E729-4826-ABE2-18062B5B150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effectLst/>
                <a:latin typeface="+mj-lt"/>
                <a:ea typeface="Times New Roman" panose="02020603050405020304" pitchFamily="18" charset="0"/>
              </a:rPr>
              <a:t>Финно-американский программист. Создатель ядра Linux. Воодушевлённый прочтением книги Эндрю Таненбаума, посвящённой операционной системе Minix, Линус создал Linux — ядро операционной системы GNU/Linux, являющейся на данный момент самой распространённой из свободных операционных систем, а также наиболее популярной серверной ОС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27230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BBABD-9A03-4F81-B12F-0F177206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effectLst/>
                <a:ea typeface="Times New Roman" panose="02020603050405020304" pitchFamily="18" charset="0"/>
              </a:rPr>
              <a:t>Перспективы </a:t>
            </a:r>
            <a:r>
              <a:rPr lang="en-US" sz="4800" b="1" dirty="0">
                <a:effectLst/>
                <a:ea typeface="Times New Roman" panose="02020603050405020304" pitchFamily="18" charset="0"/>
              </a:rPr>
              <a:t>OC LINUX </a:t>
            </a:r>
            <a:endParaRPr lang="ru-RU" sz="72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5A28B1-66D2-4DD6-AC2B-491E161A5F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06768" y="2580038"/>
            <a:ext cx="4855464" cy="3047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Перспективы ОС Linux выглядят многообещающими благодаря растущему интересу к облачным технологиям, контейнерам и встраиваемым системам. Открытость и гибкость Linux продолжают привлекать разработчиков и компании, способствуя его распространению в различных сферах.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08C1198-D864-4EB1-8805-26137C95D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3644046"/>
            <a:ext cx="4779541" cy="26884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F570214-BA1B-4CF8-963A-5E69BCE96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59" y="2939040"/>
            <a:ext cx="4779541" cy="26884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B4A17E6-EC8A-43E2-A7D3-856EA7060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48" y="2179782"/>
            <a:ext cx="4018666" cy="22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7886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Дюна">
  <a:themeElements>
    <a:clrScheme name="Dun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" id="{826328CA-5F67-4711-B85D-145ABD90F0C2}" vid="{19057A55-7D5A-4630-9E53-CA5ED644777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Дизайн дюн</Template>
  <TotalTime>114</TotalTime>
  <Words>425</Words>
  <Application>Microsoft Office PowerPoint</Application>
  <PresentationFormat>Широкоэкранный</PresentationFormat>
  <Paragraphs>23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Neue Haas Grotesk Text Pro</vt:lpstr>
      <vt:lpstr>Times New Roman</vt:lpstr>
      <vt:lpstr>Дюна</vt:lpstr>
      <vt:lpstr>История и перспективы развития операционной системы WINDOWS, LINUX</vt:lpstr>
      <vt:lpstr>Понятие «операционные системы»</vt:lpstr>
      <vt:lpstr>История операционных систем</vt:lpstr>
      <vt:lpstr>История ОС WINDOWS</vt:lpstr>
      <vt:lpstr>Кто такой Билл Гейтс и Пол Аллен</vt:lpstr>
      <vt:lpstr>Перспективы ОС WINDOWS</vt:lpstr>
      <vt:lpstr>История OC LINUX</vt:lpstr>
      <vt:lpstr>Линус Торвальдс</vt:lpstr>
      <vt:lpstr>Перспективы OC LINUX 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и перспективы развития операционной системы WINDOWS, LINUX</dc:title>
  <dc:creator>Алексей Рыбаков</dc:creator>
  <cp:lastModifiedBy>Алексей Рыбаков</cp:lastModifiedBy>
  <cp:revision>6</cp:revision>
  <dcterms:created xsi:type="dcterms:W3CDTF">2025-03-27T10:22:42Z</dcterms:created>
  <dcterms:modified xsi:type="dcterms:W3CDTF">2025-03-27T12:19:13Z</dcterms:modified>
</cp:coreProperties>
</file>